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B1003-3145-4D7B-BA83-1C49118AFEDF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F950F-08DA-45B7-B7B0-EB2B6A5BE2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E1869-ACF7-4FFA-953A-0E1349FCD102}" type="slidenum">
              <a:rPr lang="en-US"/>
              <a:pPr/>
              <a:t>1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05356-707A-4F95-866B-E08F0CBF4B06}" type="slidenum">
              <a:rPr lang="en-US"/>
              <a:pPr/>
              <a:t>2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B59CC-EB06-44FD-AD6F-CE007538B5EE}" type="slidenum">
              <a:rPr lang="en-US"/>
              <a:pPr/>
              <a:t>3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1F74D-7CD7-4C71-B2C8-4C658BD4B19A}" type="slidenum">
              <a:rPr lang="en-US"/>
              <a:pPr/>
              <a:t>4</a:t>
            </a:fld>
            <a:endParaRPr 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63C5E-151B-4691-9EEE-0B4865620FF9}" type="slidenum">
              <a:rPr lang="en-US"/>
              <a:pPr/>
              <a:t>5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5C303-BB89-45EC-B06F-425402846946}" type="slidenum">
              <a:rPr lang="en-US"/>
              <a:pPr/>
              <a:t>6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12EC21-11C1-42B8-8CF0-4E2A8264FBD1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B5CA288-1213-4CAC-B866-8EFA3D90AB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Life during the New Deal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77200" cy="40386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4000" b="1" dirty="0">
                <a:solidFill>
                  <a:srgbClr val="003300"/>
                </a:solidFill>
                <a:latin typeface="Verdana" pitchFamily="34" charset="0"/>
              </a:rPr>
              <a:t>The Main Idea</a:t>
            </a:r>
          </a:p>
          <a:p>
            <a:pPr marL="342900" indent="-342900" algn="ctr">
              <a:spcBef>
                <a:spcPct val="50000"/>
              </a:spcBef>
            </a:pPr>
            <a:endParaRPr lang="en-US" sz="4000" b="1" dirty="0">
              <a:solidFill>
                <a:srgbClr val="003300"/>
              </a:solidFill>
              <a:latin typeface="Verdana" pitchFamily="34" charset="0"/>
            </a:endParaRPr>
          </a:p>
          <a:p>
            <a:pPr marL="342900" indent="-342900" algn="ctr"/>
            <a:r>
              <a:rPr lang="en-US" sz="4000" dirty="0">
                <a:solidFill>
                  <a:srgbClr val="003300"/>
                </a:solidFill>
                <a:latin typeface="Verdana" pitchFamily="34" charset="0"/>
              </a:rPr>
              <a:t>The Great Depression and the New Deal had a deep impact on American culture during the 1930s.</a:t>
            </a:r>
            <a:endParaRPr lang="en-US" sz="4000" b="1" dirty="0">
              <a:solidFill>
                <a:srgbClr val="003300"/>
              </a:solidFill>
              <a:latin typeface="Verdana" pitchFamily="34" charset="0"/>
            </a:endParaRPr>
          </a:p>
          <a:p>
            <a:pPr marL="342900" indent="-342900" algn="ctr"/>
            <a:endParaRPr lang="en-US" b="1" dirty="0">
              <a:solidFill>
                <a:srgbClr val="003300"/>
              </a:solidFill>
              <a:latin typeface="Verdana" pitchFamily="34" charset="0"/>
            </a:endParaRPr>
          </a:p>
        </p:txBody>
      </p:sp>
      <p:sp>
        <p:nvSpPr>
          <p:cNvPr id="87045" name="Rectangle 5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838200"/>
          </a:xfrm>
          <a:noFill/>
          <a:ln/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New Roles for Women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533400" y="914400"/>
            <a:ext cx="8077200" cy="57912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rgbClr val="003300"/>
                </a:solidFill>
              </a:rPr>
              <a:t>Women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Roosevelt promoted and recognized women.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Frances Perkins – Secretary of Labor </a:t>
            </a:r>
            <a:r>
              <a:rPr lang="en-US" dirty="0">
                <a:solidFill>
                  <a:srgbClr val="003300"/>
                </a:solidFill>
              </a:rPr>
              <a:t>– was the first woman to head an executive office.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3300"/>
                </a:solidFill>
              </a:rPr>
              <a:t>Ruth Bryan Owen served as minister to Denmark.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3300"/>
                </a:solidFill>
              </a:rPr>
              <a:t>Roosevelt appointed women to such posts as director of the U.S. Mint and assistant secretary of the Treasury.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3300"/>
                </a:solidFill>
              </a:rPr>
              <a:t>Women served as leaders in several New Deal agencies.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Still, women faced challenges and discrimination.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sz="2600" dirty="0">
                <a:solidFill>
                  <a:schemeClr val="accent1"/>
                </a:solidFill>
              </a:rPr>
              <a:t>Lower wages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sz="2600" dirty="0">
                <a:solidFill>
                  <a:schemeClr val="accent1"/>
                </a:solidFill>
              </a:rPr>
              <a:t>Less opportunities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sz="2600" dirty="0">
                <a:solidFill>
                  <a:schemeClr val="accent1"/>
                </a:solidFill>
              </a:rPr>
              <a:t>Hostility in the workplace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685800"/>
          </a:xfrm>
          <a:noFill/>
          <a:ln/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New Roles for African Americans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533400" y="838200"/>
            <a:ext cx="8077200" cy="58674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sz="900" b="1" dirty="0">
              <a:solidFill>
                <a:srgbClr val="0033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3300"/>
                </a:solidFill>
              </a:rPr>
              <a:t>Roosevelt’s administration also appointed many African Americans.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William Hastie became the first black federal judge.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3300"/>
                </a:solidFill>
              </a:rPr>
              <a:t>A group of African Americans hired to fill government posts were known as the </a:t>
            </a:r>
            <a:r>
              <a:rPr lang="en-US" b="1" dirty="0">
                <a:solidFill>
                  <a:srgbClr val="003300"/>
                </a:solidFill>
              </a:rPr>
              <a:t>Black Cabinet</a:t>
            </a:r>
            <a:r>
              <a:rPr lang="en-US" dirty="0">
                <a:solidFill>
                  <a:srgbClr val="003300"/>
                </a:solidFill>
              </a:rPr>
              <a:t>, and they served as unofficial advisors to the president.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The Black Cabinet met under the leadership of </a:t>
            </a:r>
            <a:r>
              <a:rPr lang="en-US" b="1" dirty="0">
                <a:solidFill>
                  <a:schemeClr val="accent1"/>
                </a:solidFill>
              </a:rPr>
              <a:t>Mary McLeod Bethune</a:t>
            </a:r>
            <a:r>
              <a:rPr lang="en-US" dirty="0">
                <a:solidFill>
                  <a:srgbClr val="003300"/>
                </a:solidFill>
              </a:rPr>
              <a:t>, director of Negro Affairs in the National Youth Administration.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3300"/>
                </a:solidFill>
              </a:rPr>
              <a:t>Still, African Americans continued to face tremendous hardships during the 1930s.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3300"/>
                </a:solidFill>
              </a:rPr>
              <a:t>Severe discrimination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3300"/>
                </a:solidFill>
              </a:rPr>
              <a:t>Thousands of African American sharecroppers and tenant farmers were not helped by New Deal programs.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3300"/>
                </a:solidFill>
              </a:rPr>
              <a:t>Southern Democrats in Congress opposed efforts to aid African Americans.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Many African American switch from the Republican Party to the Democratic Party during the 1930s.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838200"/>
          </a:xfrm>
          <a:noFill/>
          <a:ln/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Art of the Great Depression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990600"/>
            <a:ext cx="8077200" cy="1524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sz="2400" b="1" dirty="0">
              <a:solidFill>
                <a:srgbClr val="0033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500" dirty="0"/>
              <a:t>Painters and sculptors fashioned works depicting the struggles of the working class.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500" dirty="0"/>
              <a:t>Authors and playwrights focused on the plight of the rural and urban poor.</a:t>
            </a:r>
          </a:p>
          <a:p>
            <a:pPr marL="685800" lvl="1" indent="-228600">
              <a:lnSpc>
                <a:spcPct val="80000"/>
              </a:lnSpc>
              <a:spcBef>
                <a:spcPct val="50000"/>
              </a:spcBef>
            </a:pPr>
            <a:r>
              <a:rPr lang="en-US" sz="2500" dirty="0">
                <a:solidFill>
                  <a:schemeClr val="accent1"/>
                </a:solidFill>
              </a:rPr>
              <a:t>Writer John Steinbeck’s </a:t>
            </a:r>
            <a:r>
              <a:rPr lang="en-US" sz="2500" i="1" dirty="0">
                <a:solidFill>
                  <a:schemeClr val="accent1"/>
                </a:solidFill>
              </a:rPr>
              <a:t>The Grapes of Wrath</a:t>
            </a:r>
          </a:p>
          <a:p>
            <a:pPr marL="685800" lvl="1" indent="-228600">
              <a:lnSpc>
                <a:spcPct val="80000"/>
              </a:lnSpc>
              <a:spcBef>
                <a:spcPct val="50000"/>
              </a:spcBef>
            </a:pPr>
            <a:r>
              <a:rPr lang="en-US" sz="2500" dirty="0"/>
              <a:t>Songwriter Woody Guthrie celebrated the lives of ordinary people.</a:t>
            </a:r>
          </a:p>
          <a:p>
            <a:pPr marL="685800" lvl="1" indent="-228600">
              <a:lnSpc>
                <a:spcPct val="80000"/>
              </a:lnSpc>
              <a:spcBef>
                <a:spcPct val="50000"/>
              </a:spcBef>
            </a:pPr>
            <a:r>
              <a:rPr lang="en-US" sz="2500" dirty="0"/>
              <a:t>Writer James Agee’s </a:t>
            </a:r>
            <a:r>
              <a:rPr lang="en-US" sz="2500" i="1" dirty="0"/>
              <a:t>Let Us Now Praise Famous Men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500" dirty="0"/>
              <a:t>Photographers </a:t>
            </a:r>
            <a:endParaRPr lang="en-US" sz="2500" b="1" dirty="0"/>
          </a:p>
          <a:p>
            <a:pPr marL="685800" lvl="1" indent="-228600">
              <a:lnSpc>
                <a:spcPct val="80000"/>
              </a:lnSpc>
              <a:spcBef>
                <a:spcPct val="50000"/>
              </a:spcBef>
            </a:pPr>
            <a:r>
              <a:rPr lang="en-US" sz="2500" dirty="0">
                <a:solidFill>
                  <a:schemeClr val="accent1"/>
                </a:solidFill>
              </a:rPr>
              <a:t>Dorothea Lange recorded images of jobless people and the rural poor.</a:t>
            </a:r>
          </a:p>
          <a:p>
            <a:pPr marL="685800" lvl="1" indent="-228600">
              <a:lnSpc>
                <a:spcPct val="80000"/>
              </a:lnSpc>
              <a:spcBef>
                <a:spcPct val="50000"/>
              </a:spcBef>
            </a:pPr>
            <a:r>
              <a:rPr lang="en-US" sz="2500" dirty="0"/>
              <a:t>Walker Evans depicted the lives of sharecroppers in the Lower South.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685800"/>
          </a:xfrm>
          <a:noFill/>
          <a:ln/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Dorothea Lange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7620000" cy="156966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Dorothea Lange was a celebrated chronicler of the Great Depression.  She recorded images of jobless people in her hometown of San Francisco.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33400" y="2743200"/>
            <a:ext cx="7620000" cy="156966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Lange worked for the Farm Security Administration.  She was hired to document the plight of the poor and, through her images, gain public support for New Deal programs.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533400" y="4572000"/>
            <a:ext cx="7620000" cy="1938992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Lange’s photographs of the rural poor helped raise awareness about the poorest of the poor – sharecroppers and tenant farmers. In 1937 the federal government finally began to provide help to sharecroppers and tenant farmers.</a:t>
            </a:r>
          </a:p>
        </p:txBody>
      </p:sp>
      <p:pic>
        <p:nvPicPr>
          <p:cNvPr id="952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1447800"/>
            <a:ext cx="160338" cy="160338"/>
          </a:xfrm>
          <a:prstGeom prst="rect">
            <a:avLst/>
          </a:prstGeom>
          <a:noFill/>
        </p:spPr>
      </p:pic>
      <p:pic>
        <p:nvPicPr>
          <p:cNvPr id="9523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3352800"/>
            <a:ext cx="160338" cy="160338"/>
          </a:xfrm>
          <a:prstGeom prst="rect">
            <a:avLst/>
          </a:prstGeom>
          <a:noFill/>
        </p:spPr>
      </p:pic>
      <p:pic>
        <p:nvPicPr>
          <p:cNvPr id="952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5334000"/>
            <a:ext cx="160338" cy="160338"/>
          </a:xfrm>
          <a:prstGeom prst="rect">
            <a:avLst/>
          </a:prstGeom>
          <a:noFill/>
        </p:spPr>
      </p:pic>
      <p:pic>
        <p:nvPicPr>
          <p:cNvPr id="9" name="Picture 2" descr="12-367-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0"/>
            <a:ext cx="3581400" cy="745494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nimBg="1"/>
      <p:bldP spid="95236" grpId="0" animBg="1"/>
      <p:bldP spid="952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2736850" cy="5791200"/>
          </a:xfrm>
          <a:prstGeom prst="rect">
            <a:avLst/>
          </a:prstGeom>
          <a:solidFill>
            <a:srgbClr val="3366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ctr">
              <a:spcBef>
                <a:spcPct val="50000"/>
              </a:spcBef>
            </a:pPr>
            <a:r>
              <a:rPr lang="en-US" sz="2000" b="1" dirty="0">
                <a:solidFill>
                  <a:srgbClr val="FFFF99"/>
                </a:solidFill>
                <a:latin typeface="Verdana" pitchFamily="34" charset="0"/>
              </a:rPr>
              <a:t>Movies</a:t>
            </a:r>
            <a:endParaRPr lang="en-US" sz="2000" dirty="0">
              <a:solidFill>
                <a:srgbClr val="FFFF99"/>
              </a:solidFill>
              <a:latin typeface="Verdana" pitchFamily="34" charset="0"/>
            </a:endParaRP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Millions of Americans went to the movies each week.</a:t>
            </a:r>
          </a:p>
          <a:p>
            <a:pPr marL="228600" indent="-228600">
              <a:spcBef>
                <a:spcPct val="30000"/>
              </a:spcBef>
              <a:buFontTx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Most films were upbeat and allowed viewers to “escape” the depression.</a:t>
            </a:r>
          </a:p>
          <a:p>
            <a:pPr marL="228600" indent="-228600">
              <a:spcBef>
                <a:spcPct val="30000"/>
              </a:spcBef>
              <a:buFontTx/>
              <a:buChar char="•"/>
            </a:pPr>
            <a:r>
              <a:rPr lang="en-US" sz="2000" dirty="0">
                <a:solidFill>
                  <a:srgbClr val="FFFF99"/>
                </a:solidFill>
                <a:latin typeface="Verdana" pitchFamily="34" charset="0"/>
              </a:rPr>
              <a:t>Grand musicals and comedies were popular.</a:t>
            </a:r>
          </a:p>
          <a:p>
            <a:pPr marL="228600" indent="-228600">
              <a:spcBef>
                <a:spcPct val="30000"/>
              </a:spcBef>
              <a:buFontTx/>
              <a:buChar char="•"/>
            </a:pPr>
            <a:r>
              <a:rPr lang="en-US" sz="2000" dirty="0">
                <a:solidFill>
                  <a:srgbClr val="FFFF99"/>
                </a:solidFill>
                <a:latin typeface="Verdana" pitchFamily="34" charset="0"/>
              </a:rPr>
              <a:t>Animation and color photography delighted audiences.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3124200" y="838200"/>
            <a:ext cx="2895600" cy="5791200"/>
          </a:xfrm>
          <a:prstGeom prst="rect">
            <a:avLst/>
          </a:prstGeom>
          <a:solidFill>
            <a:srgbClr val="6699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algn="ctr">
              <a:spcBef>
                <a:spcPct val="50000"/>
              </a:spcBef>
            </a:pPr>
            <a:r>
              <a:rPr lang="en-US" sz="2000" b="1" dirty="0">
                <a:solidFill>
                  <a:srgbClr val="FFFF99"/>
                </a:solidFill>
                <a:latin typeface="Verdana" pitchFamily="34" charset="0"/>
              </a:rPr>
              <a:t>Radio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FFFF99"/>
                </a:solidFill>
                <a:latin typeface="Verdana" pitchFamily="34" charset="0"/>
              </a:rPr>
              <a:t>Provided politics, religion, music, sports, and other forms of entertainment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FFFF99"/>
                </a:solidFill>
                <a:latin typeface="Verdana" pitchFamily="34" charset="0"/>
              </a:rPr>
              <a:t>Introduced new music styles such as jazz and swing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FFFF99"/>
                </a:solidFill>
                <a:latin typeface="Verdana" pitchFamily="34" charset="0"/>
              </a:rPr>
              <a:t>Action shows such as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The Lone Ranger</a:t>
            </a:r>
            <a:r>
              <a:rPr lang="en-US" sz="2000" dirty="0">
                <a:solidFill>
                  <a:srgbClr val="FFFF99"/>
                </a:solidFill>
                <a:latin typeface="Verdana" pitchFamily="34" charset="0"/>
              </a:rPr>
              <a:t> and comedies such as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Fibber McGee and Molly</a:t>
            </a:r>
            <a:r>
              <a:rPr lang="en-US" sz="2000" dirty="0">
                <a:solidFill>
                  <a:srgbClr val="FFFF99"/>
                </a:solidFill>
                <a:latin typeface="Verdana" pitchFamily="34" charset="0"/>
              </a:rPr>
              <a:t> were popular.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609600"/>
          </a:xfrm>
          <a:noFill/>
          <a:ln/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Popular Entertainment </a:t>
            </a:r>
            <a:r>
              <a:rPr lang="en-US" sz="2800" b="1" dirty="0" smtClean="0">
                <a:solidFill>
                  <a:schemeClr val="tx1"/>
                </a:solidFill>
              </a:rPr>
              <a:t>of </a:t>
            </a:r>
            <a:r>
              <a:rPr lang="en-US" sz="2800" b="1" dirty="0">
                <a:solidFill>
                  <a:schemeClr val="tx1"/>
                </a:solidFill>
              </a:rPr>
              <a:t>the Great Depression</a:t>
            </a:r>
          </a:p>
        </p:txBody>
      </p:sp>
      <p:pic>
        <p:nvPicPr>
          <p:cNvPr id="972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3352800"/>
            <a:ext cx="160338" cy="160338"/>
          </a:xfrm>
          <a:prstGeom prst="rect">
            <a:avLst/>
          </a:prstGeom>
          <a:noFill/>
        </p:spPr>
      </p:pic>
      <p:pic>
        <p:nvPicPr>
          <p:cNvPr id="972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2895600"/>
            <a:ext cx="160338" cy="160338"/>
          </a:xfrm>
          <a:prstGeom prst="rect">
            <a:avLst/>
          </a:prstGeom>
          <a:noFill/>
        </p:spPr>
      </p:pic>
      <p:pic>
        <p:nvPicPr>
          <p:cNvPr id="9728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3810000"/>
            <a:ext cx="160338" cy="160338"/>
          </a:xfrm>
          <a:prstGeom prst="rect">
            <a:avLst/>
          </a:prstGeom>
          <a:noFill/>
        </p:spPr>
      </p:pic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6172200" y="838200"/>
            <a:ext cx="2743200" cy="5791200"/>
          </a:xfrm>
          <a:prstGeom prst="rect">
            <a:avLst/>
          </a:prstGeom>
          <a:solidFill>
            <a:srgbClr val="336633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2200" b="1" dirty="0">
                <a:solidFill>
                  <a:srgbClr val="FFFF99"/>
                </a:solidFill>
                <a:latin typeface="Verdana" pitchFamily="34" charset="0"/>
              </a:rPr>
              <a:t>Sports</a:t>
            </a:r>
            <a:r>
              <a:rPr lang="en-US" sz="2200" dirty="0">
                <a:solidFill>
                  <a:srgbClr val="FFFF99"/>
                </a:solidFill>
                <a:latin typeface="Verdana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FFFF99"/>
                </a:solidFill>
                <a:latin typeface="Verdana" pitchFamily="34" charset="0"/>
              </a:rPr>
              <a:t>Interest in sports remained strong in the 1930s.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Baseball was popular.</a:t>
            </a:r>
          </a:p>
          <a:p>
            <a:pPr marL="800100" lvl="1" indent="-342900">
              <a:spcBef>
                <a:spcPct val="30000"/>
              </a:spcBef>
              <a:buFontTx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Babe Ruth</a:t>
            </a:r>
          </a:p>
          <a:p>
            <a:pPr marL="800100" lvl="1" indent="-342900">
              <a:spcBef>
                <a:spcPct val="30000"/>
              </a:spcBef>
              <a:buFontTx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Joe DiMaggio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 sz="2200" dirty="0">
                <a:solidFill>
                  <a:srgbClr val="FFFF99"/>
                </a:solidFill>
                <a:latin typeface="Verdana" pitchFamily="34" charset="0"/>
              </a:rPr>
              <a:t>Boxing was hugely popular. </a:t>
            </a:r>
          </a:p>
          <a:p>
            <a:pPr marL="800100" lvl="1" indent="-342900">
              <a:spcBef>
                <a:spcPct val="30000"/>
              </a:spcBef>
              <a:buFontTx/>
              <a:buChar char="•"/>
            </a:pPr>
            <a:r>
              <a:rPr lang="en-US" sz="2200" dirty="0">
                <a:solidFill>
                  <a:srgbClr val="FFFF99"/>
                </a:solidFill>
                <a:latin typeface="Verdana" pitchFamily="34" charset="0"/>
              </a:rPr>
              <a:t>Joe Lewis</a:t>
            </a:r>
          </a:p>
          <a:p>
            <a:pPr marL="342900" indent="-342900">
              <a:spcBef>
                <a:spcPct val="30000"/>
              </a:spcBef>
            </a:pPr>
            <a:endParaRPr lang="en-US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9728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34200" y="60198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nimBg="1"/>
      <p:bldP spid="97283" grpId="0" animBg="1"/>
      <p:bldP spid="9728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534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Life during the New Deal</vt:lpstr>
      <vt:lpstr>New Roles for Women</vt:lpstr>
      <vt:lpstr>New Roles for African Americans</vt:lpstr>
      <vt:lpstr>Art of the Great Depression</vt:lpstr>
      <vt:lpstr>Dorothea Lange</vt:lpstr>
      <vt:lpstr>Popular Entertainment of the Great Depression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during the New Deal</dc:title>
  <dc:creator>TPS</dc:creator>
  <cp:lastModifiedBy>TPS</cp:lastModifiedBy>
  <cp:revision>4</cp:revision>
  <dcterms:created xsi:type="dcterms:W3CDTF">2008-12-09T13:14:57Z</dcterms:created>
  <dcterms:modified xsi:type="dcterms:W3CDTF">2008-12-09T14:25:27Z</dcterms:modified>
</cp:coreProperties>
</file>