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D734E-A959-4F83-ABB2-A7B495AE7841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946A-45A6-446B-B855-3AF121A3A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D734E-A959-4F83-ABB2-A7B495AE7841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946A-45A6-446B-B855-3AF121A3A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D734E-A959-4F83-ABB2-A7B495AE7841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946A-45A6-446B-B855-3AF121A3A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D734E-A959-4F83-ABB2-A7B495AE7841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946A-45A6-446B-B855-3AF121A3A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D734E-A959-4F83-ABB2-A7B495AE7841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946A-45A6-446B-B855-3AF121A3A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D734E-A959-4F83-ABB2-A7B495AE7841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946A-45A6-446B-B855-3AF121A3A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D734E-A959-4F83-ABB2-A7B495AE7841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946A-45A6-446B-B855-3AF121A3A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D734E-A959-4F83-ABB2-A7B495AE7841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946A-45A6-446B-B855-3AF121A3A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D734E-A959-4F83-ABB2-A7B495AE7841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946A-45A6-446B-B855-3AF121A3A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D734E-A959-4F83-ABB2-A7B495AE7841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946A-45A6-446B-B855-3AF121A3A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D734E-A959-4F83-ABB2-A7B495AE7841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946A-45A6-446B-B855-3AF121A3A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D734E-A959-4F83-ABB2-A7B495AE7841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7946A-45A6-446B-B855-3AF121A3A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Guiding Students Through a DBQ</a:t>
            </a:r>
            <a:endParaRPr lang="en-US" dirty="0"/>
          </a:p>
        </p:txBody>
      </p:sp>
      <p:pic>
        <p:nvPicPr>
          <p:cNvPr id="11266" name="Picture 2" descr="http://worddreams.files.wordpress.com/2012/05/calvin376_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447800"/>
            <a:ext cx="4810125" cy="4981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Transition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However</a:t>
            </a:r>
          </a:p>
          <a:p>
            <a:r>
              <a:rPr lang="en-US" dirty="0" smtClean="0"/>
              <a:t>Therefore, Thus</a:t>
            </a:r>
          </a:p>
          <a:p>
            <a:r>
              <a:rPr lang="en-US" dirty="0" smtClean="0"/>
              <a:t>First, Second, Third</a:t>
            </a:r>
          </a:p>
          <a:p>
            <a:r>
              <a:rPr lang="en-US" dirty="0" smtClean="0"/>
              <a:t>Likewise, Similarly</a:t>
            </a:r>
          </a:p>
          <a:p>
            <a:r>
              <a:rPr lang="en-US" dirty="0" smtClean="0"/>
              <a:t>In contrast, Nevertheless</a:t>
            </a:r>
          </a:p>
          <a:p>
            <a:r>
              <a:rPr lang="en-US" dirty="0" smtClean="0"/>
              <a:t>As a result</a:t>
            </a:r>
          </a:p>
          <a:p>
            <a:r>
              <a:rPr lang="en-US" dirty="0" smtClean="0"/>
              <a:t>In conclusion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Help w/ Subtopics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P 	</a:t>
            </a:r>
            <a:r>
              <a:rPr lang="en-US" dirty="0" smtClean="0"/>
              <a:t>= political</a:t>
            </a:r>
          </a:p>
          <a:p>
            <a:r>
              <a:rPr lang="en-US" dirty="0" smtClean="0">
                <a:latin typeface="Arial Black" pitchFamily="34" charset="0"/>
              </a:rPr>
              <a:t>E</a:t>
            </a:r>
            <a:r>
              <a:rPr lang="en-US" dirty="0" smtClean="0"/>
              <a:t> 	= economic</a:t>
            </a:r>
          </a:p>
          <a:p>
            <a:r>
              <a:rPr lang="en-US" dirty="0" smtClean="0">
                <a:latin typeface="Arial Black" pitchFamily="34" charset="0"/>
              </a:rPr>
              <a:t>R</a:t>
            </a:r>
            <a:r>
              <a:rPr lang="en-US" dirty="0" smtClean="0"/>
              <a:t> 	= religion</a:t>
            </a:r>
          </a:p>
          <a:p>
            <a:r>
              <a:rPr lang="en-US" dirty="0" smtClean="0">
                <a:latin typeface="Arial Black" pitchFamily="34" charset="0"/>
              </a:rPr>
              <a:t>S</a:t>
            </a:r>
            <a:r>
              <a:rPr lang="en-US" dirty="0" smtClean="0"/>
              <a:t> 	= social</a:t>
            </a:r>
          </a:p>
          <a:p>
            <a:r>
              <a:rPr lang="en-US" dirty="0" smtClean="0">
                <a:latin typeface="Arial Black" pitchFamily="34" charset="0"/>
              </a:rPr>
              <a:t>I 	</a:t>
            </a:r>
            <a:r>
              <a:rPr lang="en-US" dirty="0" smtClean="0"/>
              <a:t>= invention/technology</a:t>
            </a:r>
          </a:p>
          <a:p>
            <a:r>
              <a:rPr lang="en-US" dirty="0" smtClean="0">
                <a:latin typeface="Arial Black" pitchFamily="34" charset="0"/>
              </a:rPr>
              <a:t>A</a:t>
            </a:r>
            <a:r>
              <a:rPr lang="en-US" dirty="0" smtClean="0"/>
              <a:t> 	= artistic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Could be used throughout the year to analyze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S</a:t>
            </a:r>
            <a:r>
              <a:rPr lang="en-US" dirty="0" smtClean="0"/>
              <a:t> = </a:t>
            </a:r>
            <a:r>
              <a:rPr lang="en-US" u="sng" dirty="0" smtClean="0"/>
              <a:t>subject</a:t>
            </a:r>
            <a:r>
              <a:rPr lang="en-US" dirty="0" smtClean="0"/>
              <a:t>    </a:t>
            </a:r>
            <a:r>
              <a:rPr lang="en-US" sz="2800" dirty="0" smtClean="0"/>
              <a:t>What is being discussed?</a:t>
            </a:r>
          </a:p>
          <a:p>
            <a:r>
              <a:rPr lang="en-US" dirty="0" smtClean="0">
                <a:latin typeface="Arial Black" pitchFamily="34" charset="0"/>
              </a:rPr>
              <a:t>O</a:t>
            </a:r>
            <a:r>
              <a:rPr lang="en-US" dirty="0" smtClean="0"/>
              <a:t> = </a:t>
            </a:r>
            <a:r>
              <a:rPr lang="en-US" u="sng" dirty="0" smtClean="0"/>
              <a:t>occasion</a:t>
            </a:r>
            <a:r>
              <a:rPr lang="en-US" dirty="0" smtClean="0"/>
              <a:t> </a:t>
            </a:r>
            <a:r>
              <a:rPr lang="en-US" sz="2800" dirty="0" smtClean="0"/>
              <a:t>What is the context of the event?</a:t>
            </a:r>
          </a:p>
          <a:p>
            <a:r>
              <a:rPr lang="en-US" dirty="0" smtClean="0">
                <a:latin typeface="Arial Black" pitchFamily="34" charset="0"/>
              </a:rPr>
              <a:t>A</a:t>
            </a:r>
            <a:r>
              <a:rPr lang="en-US" dirty="0" smtClean="0"/>
              <a:t> = </a:t>
            </a:r>
            <a:r>
              <a:rPr lang="en-US" u="sng" dirty="0" smtClean="0"/>
              <a:t>audience</a:t>
            </a:r>
            <a:r>
              <a:rPr lang="en-US" dirty="0" smtClean="0"/>
              <a:t> </a:t>
            </a:r>
            <a:r>
              <a:rPr lang="en-US" sz="2800" dirty="0" smtClean="0"/>
              <a:t>To whom is the message directed?</a:t>
            </a:r>
          </a:p>
          <a:p>
            <a:r>
              <a:rPr lang="en-US" dirty="0" smtClean="0">
                <a:latin typeface="Arial Black" pitchFamily="34" charset="0"/>
              </a:rPr>
              <a:t>P</a:t>
            </a:r>
            <a:r>
              <a:rPr lang="en-US" dirty="0" smtClean="0"/>
              <a:t> = </a:t>
            </a:r>
            <a:r>
              <a:rPr lang="en-US" u="sng" dirty="0" smtClean="0"/>
              <a:t>purpose</a:t>
            </a:r>
            <a:r>
              <a:rPr lang="en-US" dirty="0" smtClean="0"/>
              <a:t>   </a:t>
            </a:r>
            <a:r>
              <a:rPr lang="en-US" sz="2800" dirty="0" smtClean="0"/>
              <a:t>What is the recommended action </a:t>
            </a:r>
          </a:p>
          <a:p>
            <a:r>
              <a:rPr lang="en-US" dirty="0" smtClean="0">
                <a:latin typeface="Arial Black" pitchFamily="34" charset="0"/>
              </a:rPr>
              <a:t>S</a:t>
            </a:r>
            <a:r>
              <a:rPr lang="en-US" dirty="0" smtClean="0"/>
              <a:t> = </a:t>
            </a:r>
            <a:r>
              <a:rPr lang="en-US" u="sng" dirty="0" smtClean="0"/>
              <a:t>speaker</a:t>
            </a:r>
            <a:r>
              <a:rPr lang="en-US" dirty="0" smtClean="0"/>
              <a:t>    </a:t>
            </a:r>
            <a:r>
              <a:rPr lang="en-US" sz="2800" dirty="0" smtClean="0"/>
              <a:t>Who/what is the source?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Could be used throughout the year to analyze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A</a:t>
            </a:r>
            <a:r>
              <a:rPr lang="en-US" dirty="0" smtClean="0"/>
              <a:t> 	= author</a:t>
            </a:r>
          </a:p>
          <a:p>
            <a:r>
              <a:rPr lang="en-US" dirty="0" smtClean="0">
                <a:latin typeface="Arial Black" pitchFamily="34" charset="0"/>
              </a:rPr>
              <a:t>P</a:t>
            </a:r>
            <a:r>
              <a:rPr lang="en-US" dirty="0" smtClean="0"/>
              <a:t> 	= place and time</a:t>
            </a:r>
          </a:p>
          <a:p>
            <a:r>
              <a:rPr lang="en-US" dirty="0" smtClean="0">
                <a:latin typeface="Arial Black" pitchFamily="34" charset="0"/>
              </a:rPr>
              <a:t>P</a:t>
            </a:r>
            <a:r>
              <a:rPr lang="en-US" dirty="0" smtClean="0"/>
              <a:t> 	= prior knowledge</a:t>
            </a:r>
          </a:p>
          <a:p>
            <a:r>
              <a:rPr lang="en-US" dirty="0" smtClean="0">
                <a:latin typeface="Arial Black" pitchFamily="34" charset="0"/>
              </a:rPr>
              <a:t>A</a:t>
            </a:r>
            <a:r>
              <a:rPr lang="en-US" dirty="0" smtClean="0"/>
              <a:t> 	= audience</a:t>
            </a:r>
          </a:p>
          <a:p>
            <a:r>
              <a:rPr lang="en-US" dirty="0" smtClean="0">
                <a:latin typeface="Arial Black" pitchFamily="34" charset="0"/>
              </a:rPr>
              <a:t>R 	</a:t>
            </a:r>
            <a:r>
              <a:rPr lang="en-US" dirty="0" smtClean="0"/>
              <a:t>= reason why</a:t>
            </a:r>
          </a:p>
          <a:p>
            <a:r>
              <a:rPr lang="en-US" dirty="0" smtClean="0">
                <a:latin typeface="Arial Black" pitchFamily="34" charset="0"/>
              </a:rPr>
              <a:t>T 	</a:t>
            </a:r>
            <a:r>
              <a:rPr lang="en-US" dirty="0" smtClean="0"/>
              <a:t>= the main idea</a:t>
            </a:r>
          </a:p>
          <a:p>
            <a:r>
              <a:rPr lang="en-US" dirty="0" smtClean="0">
                <a:latin typeface="Arial Black" pitchFamily="34" charset="0"/>
              </a:rPr>
              <a:t>S</a:t>
            </a:r>
            <a:r>
              <a:rPr lang="en-US" dirty="0" smtClean="0"/>
              <a:t> 	= significance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directions</a:t>
            </a:r>
          </a:p>
          <a:p>
            <a:r>
              <a:rPr lang="en-US" dirty="0" smtClean="0"/>
              <a:t>Read the task/prompt….more than once!!!</a:t>
            </a:r>
          </a:p>
          <a:p>
            <a:r>
              <a:rPr lang="en-US" dirty="0" smtClean="0"/>
              <a:t>What are you being asked to do?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notebook paper brainstorm all of the information you already know about the topic.</a:t>
            </a:r>
          </a:p>
          <a:p>
            <a:r>
              <a:rPr lang="en-US" dirty="0" smtClean="0"/>
              <a:t>Events</a:t>
            </a:r>
            <a:endParaRPr lang="en-US" dirty="0"/>
          </a:p>
          <a:p>
            <a:r>
              <a:rPr lang="en-US" dirty="0" smtClean="0"/>
              <a:t>People</a:t>
            </a:r>
          </a:p>
          <a:p>
            <a:r>
              <a:rPr lang="en-US" dirty="0" smtClean="0"/>
              <a:t>Places</a:t>
            </a:r>
          </a:p>
          <a:p>
            <a:r>
              <a:rPr lang="en-US" dirty="0" smtClean="0"/>
              <a:t>Time Period</a:t>
            </a:r>
          </a:p>
          <a:p>
            <a:r>
              <a:rPr lang="en-US" dirty="0" smtClean="0"/>
              <a:t>Inventions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documents and answer the questions that accompany the documents.</a:t>
            </a:r>
          </a:p>
          <a:p>
            <a:endParaRPr lang="en-US" dirty="0"/>
          </a:p>
          <a:p>
            <a:r>
              <a:rPr lang="en-US" dirty="0" smtClean="0"/>
              <a:t>How do the documents match your brainstorm list?</a:t>
            </a:r>
          </a:p>
          <a:p>
            <a:endParaRPr lang="en-US" dirty="0"/>
          </a:p>
          <a:p>
            <a:r>
              <a:rPr lang="en-US" dirty="0" smtClean="0"/>
              <a:t>Do the documents remind you of facts to add to your brainstorm list?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en-US" dirty="0" smtClean="0"/>
              <a:t>Organize your facts and the documents</a:t>
            </a:r>
          </a:p>
          <a:p>
            <a:r>
              <a:rPr lang="en-US" dirty="0" smtClean="0"/>
              <a:t>You could use a graphic organizer</a:t>
            </a:r>
            <a:endParaRPr lang="en-US" dirty="0"/>
          </a:p>
        </p:txBody>
      </p:sp>
      <p:pic>
        <p:nvPicPr>
          <p:cNvPr id="14338" name="Picture 2" descr="http://t1.gstatic.com/images?q=tbn:ANd9GcTEmNmZ6iS_-NyDWr_ISDj741H-B-zGh3q7crSe0nAlDlR9gozyiPQdWPoQHA:00.edu-cdn.com/files/static/learningexpressllc/9781576855089/BRAINSTORMING_WITH_GRAPHIC_ORGANIZERS_0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1524000" cy="1369392"/>
          </a:xfrm>
          <a:prstGeom prst="rect">
            <a:avLst/>
          </a:prstGeom>
          <a:noFill/>
        </p:spPr>
      </p:pic>
      <p:pic>
        <p:nvPicPr>
          <p:cNvPr id="14340" name="Picture 4" descr="http://t2.gstatic.com/images?q=tbn:ANd9GcRDOxEDdU38yQ41ysF5jAYrohKh6AJmit24byRjfQfXcibAIXGb:3.bp.blogspot.com/_baJe_TvnN2g/TQ_trPpu-BI/AAAAAAAAAGA/tHB4GoIoNBw/s1600/Venn%2BDiagram%2Bgraphic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05500" y="152400"/>
            <a:ext cx="2933700" cy="1552576"/>
          </a:xfrm>
          <a:prstGeom prst="rect">
            <a:avLst/>
          </a:prstGeom>
          <a:noFill/>
        </p:spPr>
      </p:pic>
      <p:pic>
        <p:nvPicPr>
          <p:cNvPr id="14344" name="Picture 8" descr="http://t1.gstatic.com/images?q=tbn:ANd9GcTnwTl_PX0eTscoRXy7bTn8_QmTr86cs3tvi852drVC-5eINCcL:images2.pics4learning.com/catalog/w/we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3276600"/>
            <a:ext cx="3153657" cy="2362200"/>
          </a:xfrm>
          <a:prstGeom prst="rect">
            <a:avLst/>
          </a:prstGeom>
          <a:noFill/>
        </p:spPr>
      </p:pic>
      <p:pic>
        <p:nvPicPr>
          <p:cNvPr id="14346" name="Picture 10" descr="http://t3.gstatic.com/images?q=tbn:ANd9GcTDK4FbpuYmsOKP4x9bcHPwsBm080bgl-Ia3rBdpAGN_6XLxhfM:www.studenthandouts.com/1batch/graphic-organizers/Vertical-Flow-Chart-Graphic-Organizer.b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3200400"/>
            <a:ext cx="2435399" cy="3124200"/>
          </a:xfrm>
          <a:prstGeom prst="rect">
            <a:avLst/>
          </a:prstGeom>
          <a:noFill/>
        </p:spPr>
      </p:pic>
      <p:pic>
        <p:nvPicPr>
          <p:cNvPr id="14348" name="Picture 12" descr="http://t1.gstatic.com/images?q=tbn:ANd9GcSKf2cvwmGquBXQtw700ZXW4wgmfZjMD7IcZZ1pgA8tcmb-yB8f:freeology.com/wp-content/files/blank3column-thumb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72200" y="2971800"/>
            <a:ext cx="2827724" cy="3657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your thesis statement and introductory paragraph.</a:t>
            </a:r>
          </a:p>
          <a:p>
            <a:endParaRPr lang="en-US" dirty="0"/>
          </a:p>
          <a:p>
            <a:r>
              <a:rPr lang="en-US" dirty="0" smtClean="0"/>
              <a:t>What is your answer?  Get to the point!!!</a:t>
            </a:r>
          </a:p>
          <a:p>
            <a:r>
              <a:rPr lang="en-US" dirty="0" smtClean="0"/>
              <a:t>Do you have subtopics?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the body of your answer.</a:t>
            </a:r>
          </a:p>
          <a:p>
            <a:r>
              <a:rPr lang="en-US" dirty="0" smtClean="0"/>
              <a:t>Have a paragraph about each of your subtopics.</a:t>
            </a:r>
          </a:p>
          <a:p>
            <a:r>
              <a:rPr lang="en-US" dirty="0" smtClean="0"/>
              <a:t>Provide evidence, proof, examples</a:t>
            </a:r>
          </a:p>
          <a:p>
            <a:endParaRPr lang="en-US" dirty="0"/>
          </a:p>
          <a:p>
            <a:r>
              <a:rPr lang="en-US" dirty="0" smtClean="0"/>
              <a:t>Here is where you use the documents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your conclusion</a:t>
            </a:r>
          </a:p>
          <a:p>
            <a:r>
              <a:rPr lang="en-US" dirty="0" smtClean="0"/>
              <a:t>Bring it all together</a:t>
            </a:r>
          </a:p>
          <a:p>
            <a:r>
              <a:rPr lang="en-US" dirty="0" smtClean="0"/>
              <a:t>How do your subtopics answer the prompt?</a:t>
            </a:r>
          </a:p>
          <a:p>
            <a:endParaRPr lang="en-US" dirty="0"/>
          </a:p>
          <a:p>
            <a:r>
              <a:rPr lang="en-US" dirty="0" smtClean="0"/>
              <a:t>Do NOT introduce new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http://www.hotsprings.k12.wy.us/pages/uploaded_files/Karen's%20Hamburg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685800"/>
            <a:ext cx="7315200" cy="5652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279</Words>
  <Application>Microsoft Office PowerPoint</Application>
  <PresentationFormat>On-screen Show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Guiding Students Through a DBQ</vt:lpstr>
      <vt:lpstr>Step #1</vt:lpstr>
      <vt:lpstr>Step #2</vt:lpstr>
      <vt:lpstr>Step #3</vt:lpstr>
      <vt:lpstr>Step #4</vt:lpstr>
      <vt:lpstr>Step #5</vt:lpstr>
      <vt:lpstr>Step #6</vt:lpstr>
      <vt:lpstr>Step #7</vt:lpstr>
      <vt:lpstr>Slide 9</vt:lpstr>
      <vt:lpstr>Possible Transition Terms</vt:lpstr>
      <vt:lpstr>To Help w/ Subtopics</vt:lpstr>
      <vt:lpstr>Could be used throughout the year to analyze documents</vt:lpstr>
      <vt:lpstr>Could be used throughout the year to analyze documents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Guiding Students Through a DBQ</dc:title>
  <dc:creator>IT Clone User</dc:creator>
  <cp:lastModifiedBy>IT Clone User</cp:lastModifiedBy>
  <cp:revision>10</cp:revision>
  <dcterms:created xsi:type="dcterms:W3CDTF">2012-06-12T13:51:39Z</dcterms:created>
  <dcterms:modified xsi:type="dcterms:W3CDTF">2012-08-30T15:38:59Z</dcterms:modified>
</cp:coreProperties>
</file>