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26"/>
  </p:notesMasterIdLst>
  <p:sldIdLst>
    <p:sldId id="256" r:id="rId2"/>
    <p:sldId id="257" r:id="rId3"/>
    <p:sldId id="261" r:id="rId4"/>
    <p:sldId id="262" r:id="rId5"/>
    <p:sldId id="263" r:id="rId6"/>
    <p:sldId id="264" r:id="rId7"/>
    <p:sldId id="265" r:id="rId8"/>
    <p:sldId id="258" r:id="rId9"/>
    <p:sldId id="266" r:id="rId10"/>
    <p:sldId id="267" r:id="rId11"/>
    <p:sldId id="259"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C9DECE-F7A8-4B81-81CA-D600AC52EA95}" type="datetimeFigureOut">
              <a:rPr lang="en-US" smtClean="0"/>
              <a:pPr/>
              <a:t>5/8/2009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CC407A-FF55-4443-9989-ACDBFA232D4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7CC407A-FF55-4443-9989-ACDBFA232D4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F17D8F-5C26-474B-ABF8-862A94D7854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7CC407A-FF55-4443-9989-ACDBFA232D4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AD4D49-E905-4E76-BC1B-636D7245A91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AD4D49-E905-4E76-BC1B-636D7245A91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AD4D49-E905-4E76-BC1B-636D7245A91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AD4D49-E905-4E76-BC1B-636D7245A91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AD4D49-E905-4E76-BC1B-636D7245A91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AD4D49-E905-4E76-BC1B-636D7245A91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AD4D49-E905-4E76-BC1B-636D7245A91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AD4D49-E905-4E76-BC1B-636D7245A91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7CC407A-FF55-4443-9989-ACDBFA232D4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AD4D49-E905-4E76-BC1B-636D7245A91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AD4D49-E905-4E76-BC1B-636D7245A91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AD4D49-E905-4E76-BC1B-636D7245A91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AD4D49-E905-4E76-BC1B-636D7245A91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AD4D49-E905-4E76-BC1B-636D7245A919}"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5828FE-4899-4ACF-9EB6-D225D46A1E7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5828FE-4899-4ACF-9EB6-D225D46A1E7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5828FE-4899-4ACF-9EB6-D225D46A1E7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5828FE-4899-4ACF-9EB6-D225D46A1E7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5828FE-4899-4ACF-9EB6-D225D46A1E7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7CC407A-FF55-4443-9989-ACDBFA232D4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F17D8F-5C26-474B-ABF8-862A94D7854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DC12322D-3C7B-49D8-BB43-4326B5ABAD2B}" type="datetimeFigureOut">
              <a:rPr lang="en-US" smtClean="0"/>
              <a:pPr/>
              <a:t>5/8/2009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14550A41-BCE2-4A3E-8B82-B09264B2D569}"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12322D-3C7B-49D8-BB43-4326B5ABAD2B}" type="datetimeFigureOut">
              <a:rPr lang="en-US" smtClean="0"/>
              <a:pPr/>
              <a:t>5/8/2009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50A41-BCE2-4A3E-8B82-B09264B2D5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12322D-3C7B-49D8-BB43-4326B5ABAD2B}" type="datetimeFigureOut">
              <a:rPr lang="en-US" smtClean="0"/>
              <a:pPr/>
              <a:t>5/8/2009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50A41-BCE2-4A3E-8B82-B09264B2D56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0E63AB81-0CFB-4872-AD40-FEE71F820B34}" type="slidenum">
              <a:rPr lang="en-US"/>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828800"/>
            <a:ext cx="7696200" cy="3657600"/>
          </a:xfrm>
        </p:spPr>
        <p:txBody>
          <a:bodyPr/>
          <a:lstStyle/>
          <a:p>
            <a:endParaRPr lang="en-US"/>
          </a:p>
        </p:txBody>
      </p:sp>
      <p:sp>
        <p:nvSpPr>
          <p:cNvPr id="4" name="Date Placeholder 3"/>
          <p:cNvSpPr>
            <a:spLocks noGrp="1"/>
          </p:cNvSpPr>
          <p:nvPr>
            <p:ph type="dt" sz="half" idx="10"/>
          </p:nvPr>
        </p:nvSpPr>
        <p:spPr>
          <a:xfrm>
            <a:off x="1371600" y="6248400"/>
            <a:ext cx="1905000" cy="457200"/>
          </a:xfrm>
        </p:spPr>
        <p:txBody>
          <a:bodyPr/>
          <a:lstStyle>
            <a:lvl1pPr>
              <a:defRPr/>
            </a:lvl1pPr>
          </a:lstStyle>
          <a:p>
            <a:endParaRPr lang="en-GB"/>
          </a:p>
        </p:txBody>
      </p:sp>
      <p:sp>
        <p:nvSpPr>
          <p:cNvPr id="5" name="Footer Placeholder 4"/>
          <p:cNvSpPr>
            <a:spLocks noGrp="1"/>
          </p:cNvSpPr>
          <p:nvPr>
            <p:ph type="ftr" sz="quarter" idx="11"/>
          </p:nvPr>
        </p:nvSpPr>
        <p:spPr>
          <a:xfrm>
            <a:off x="3556000" y="6248400"/>
            <a:ext cx="2895600" cy="457200"/>
          </a:xfrm>
        </p:spPr>
        <p:txBody>
          <a:bodyPr/>
          <a:lstStyle>
            <a:lvl1pPr>
              <a:defRPr/>
            </a:lvl1pPr>
          </a:lstStyle>
          <a:p>
            <a:endParaRPr lang="en-GB"/>
          </a:p>
        </p:txBody>
      </p:sp>
      <p:sp>
        <p:nvSpPr>
          <p:cNvPr id="6" name="Slide Number Placeholder 5"/>
          <p:cNvSpPr>
            <a:spLocks noGrp="1"/>
          </p:cNvSpPr>
          <p:nvPr>
            <p:ph type="sldNum" sz="quarter" idx="12"/>
          </p:nvPr>
        </p:nvSpPr>
        <p:spPr>
          <a:xfrm>
            <a:off x="6718300" y="6248400"/>
            <a:ext cx="1905000" cy="457200"/>
          </a:xfrm>
        </p:spPr>
        <p:txBody>
          <a:bodyPr/>
          <a:lstStyle>
            <a:lvl1pPr>
              <a:defRPr/>
            </a:lvl1pPr>
          </a:lstStyle>
          <a:p>
            <a:fld id="{00C07098-0333-4DCC-96DC-7EED5219FC7E}" type="slidenum">
              <a:rPr lang="en-GB"/>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676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29200" y="16764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29200" y="38100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066800" y="63246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505200" y="63246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934200" y="6324600"/>
            <a:ext cx="1905000" cy="457200"/>
          </a:xfrm>
        </p:spPr>
        <p:txBody>
          <a:bodyPr/>
          <a:lstStyle>
            <a:lvl1pPr>
              <a:defRPr/>
            </a:lvl1pPr>
          </a:lstStyle>
          <a:p>
            <a:fld id="{04CA5635-8036-4589-826A-85309E66E030}" type="slidenum">
              <a:rPr lang="en-US"/>
              <a:pPr/>
              <a:t>‹#›</a:t>
            </a:fld>
            <a:endParaRPr lang="en-US"/>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676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76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066800" y="63246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05200" y="63246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934200" y="6324600"/>
            <a:ext cx="1905000" cy="457200"/>
          </a:xfrm>
        </p:spPr>
        <p:txBody>
          <a:bodyPr/>
          <a:lstStyle>
            <a:lvl1pPr>
              <a:defRPr/>
            </a:lvl1pPr>
          </a:lstStyle>
          <a:p>
            <a:fld id="{2E1F1716-A095-4AD0-A15A-2F00FCA0A012}" type="slidenum">
              <a:rPr lang="en-US"/>
              <a:pPr/>
              <a:t>‹#›</a:t>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12322D-3C7B-49D8-BB43-4326B5ABAD2B}" type="datetimeFigureOut">
              <a:rPr lang="en-US" smtClean="0"/>
              <a:pPr/>
              <a:t>5/8/2009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50A41-BCE2-4A3E-8B82-B09264B2D5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C12322D-3C7B-49D8-BB43-4326B5ABAD2B}" type="datetimeFigureOut">
              <a:rPr lang="en-US" smtClean="0"/>
              <a:pPr/>
              <a:t>5/8/2009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14550A41-BCE2-4A3E-8B82-B09264B2D56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C12322D-3C7B-49D8-BB43-4326B5ABAD2B}" type="datetimeFigureOut">
              <a:rPr lang="en-US" smtClean="0"/>
              <a:pPr/>
              <a:t>5/8/2009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550A41-BCE2-4A3E-8B82-B09264B2D5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C12322D-3C7B-49D8-BB43-4326B5ABAD2B}" type="datetimeFigureOut">
              <a:rPr lang="en-US" smtClean="0"/>
              <a:pPr/>
              <a:t>5/8/2009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550A41-BCE2-4A3E-8B82-B09264B2D5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C12322D-3C7B-49D8-BB43-4326B5ABAD2B}" type="datetimeFigureOut">
              <a:rPr lang="en-US" smtClean="0"/>
              <a:pPr/>
              <a:t>5/8/2009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550A41-BCE2-4A3E-8B82-B09264B2D5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12322D-3C7B-49D8-BB43-4326B5ABAD2B}" type="datetimeFigureOut">
              <a:rPr lang="en-US" smtClean="0"/>
              <a:pPr/>
              <a:t>5/8/2009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550A41-BCE2-4A3E-8B82-B09264B2D5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C12322D-3C7B-49D8-BB43-4326B5ABAD2B}" type="datetimeFigureOut">
              <a:rPr lang="en-US" smtClean="0"/>
              <a:pPr/>
              <a:t>5/8/2009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550A41-BCE2-4A3E-8B82-B09264B2D56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C12322D-3C7B-49D8-BB43-4326B5ABAD2B}" type="datetimeFigureOut">
              <a:rPr lang="en-US" smtClean="0"/>
              <a:pPr/>
              <a:t>5/8/2009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550A41-BCE2-4A3E-8B82-B09264B2D56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C12322D-3C7B-49D8-BB43-4326B5ABAD2B}" type="datetimeFigureOut">
              <a:rPr lang="en-US" smtClean="0"/>
              <a:pPr/>
              <a:t>5/8/2009</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4550A41-BCE2-4A3E-8B82-B09264B2D56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library.thinkquest.org/5493/morsecode.htm" TargetMode="External"/><Relationship Id="rId7" Type="http://schemas.openxmlformats.org/officeDocument/2006/relationships/hyperlink" Target="http://revver.com/video/422195/big-stationary-steam-engin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revver.com/video/422187/another-victorian-steam-engine-model/" TargetMode="External"/><Relationship Id="rId5" Type="http://schemas.openxmlformats.org/officeDocument/2006/relationships/hyperlink" Target="http://www.youtube.com/watch?v=7Z8yzyKs7GI" TargetMode="External"/><Relationship Id="rId4" Type="http://schemas.openxmlformats.org/officeDocument/2006/relationships/hyperlink" Target="http://www.dailymotion.com/mychannel/INDIVO/video/x6n4zk_fastest-morse-code-sent-and-receive_tech"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 Target="slide5.xml"/><Relationship Id="rId7" Type="http://schemas.openxmlformats.org/officeDocument/2006/relationships/slide" Target="slide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slide" Target="slide6.xml"/><Relationship Id="rId4" Type="http://schemas.openxmlformats.org/officeDocument/2006/relationships/image" Target="../media/image3.jpeg"/><Relationship Id="rId9"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Dawn of the Industrial Age In Britain</a:t>
            </a:r>
            <a:endParaRPr lang="en-US" dirty="0"/>
          </a:p>
        </p:txBody>
      </p:sp>
      <p:sp>
        <p:nvSpPr>
          <p:cNvPr id="3" name="Subtitle 2"/>
          <p:cNvSpPr>
            <a:spLocks noGrp="1"/>
          </p:cNvSpPr>
          <p:nvPr>
            <p:ph type="subTitle" idx="1"/>
          </p:nvPr>
        </p:nvSpPr>
        <p:spPr/>
        <p:txBody>
          <a:bodyPr/>
          <a:lstStyle/>
          <a:p>
            <a:r>
              <a:rPr lang="en-US" dirty="0" smtClean="0"/>
              <a:t>Chapter 19 Section 1 and 2</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endParaRPr lang="en-US"/>
          </a:p>
        </p:txBody>
      </p:sp>
      <p:graphicFrame>
        <p:nvGraphicFramePr>
          <p:cNvPr id="101413" name="Group 37"/>
          <p:cNvGraphicFramePr>
            <a:graphicFrameLocks noGrp="1"/>
          </p:cNvGraphicFramePr>
          <p:nvPr>
            <p:ph type="tbl" idx="1"/>
          </p:nvPr>
        </p:nvGraphicFramePr>
        <p:xfrm>
          <a:off x="611188" y="115888"/>
          <a:ext cx="8208962" cy="6769227"/>
        </p:xfrm>
        <a:graphic>
          <a:graphicData uri="http://schemas.openxmlformats.org/drawingml/2006/table">
            <a:tbl>
              <a:tblPr/>
              <a:tblGrid>
                <a:gridCol w="2054225"/>
                <a:gridCol w="2051050"/>
                <a:gridCol w="2049462"/>
                <a:gridCol w="2054225"/>
              </a:tblGrid>
              <a:tr h="600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Comic Sans MS" pitchFamily="66" charset="0"/>
                        </a:rPr>
                        <a:t>1750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Comic Sans MS" pitchFamily="66" charset="0"/>
                        </a:rPr>
                        <a:t>1830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Comic Sans MS" pitchFamily="66" charset="0"/>
                        </a:rPr>
                        <a:t>1890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7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Comic Sans MS" pitchFamily="66" charset="0"/>
                        </a:rPr>
                        <a:t>Power / energy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Comic Sans MS" pitchFamily="66" charset="0"/>
                        </a:rPr>
                        <a:t>Wind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Comic Sans MS" pitchFamily="66" charset="0"/>
                        </a:rPr>
                        <a:t>Water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Comic Sans MS" pitchFamily="66" charset="0"/>
                        </a:rPr>
                        <a:t>Steam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Comic Sans MS" pitchFamily="66" charset="0"/>
                        </a:rPr>
                        <a:t>Wind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Comic Sans MS" pitchFamily="66" charset="0"/>
                        </a:rPr>
                        <a:t>Steam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Comic Sans MS" pitchFamily="66" charset="0"/>
                        </a:rPr>
                        <a:t>Electricity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1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Comic Sans MS" pitchFamily="66" charset="0"/>
                        </a:rPr>
                        <a:t>Population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Comic Sans MS" pitchFamily="66" charset="0"/>
                        </a:rPr>
                        <a:t>density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Comic Sans MS" pitchFamily="66" charset="0"/>
                        </a:rPr>
                        <a:t>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Comic Sans MS" pitchFamily="66" charset="0"/>
                        </a:rPr>
                        <a:t>Medium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Comic Sans MS" pitchFamily="66" charset="0"/>
                        </a:rPr>
                        <a:t>High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54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Comic Sans MS" pitchFamily="66" charset="0"/>
                        </a:rPr>
                        <a:t>Transport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Comic Sans MS" pitchFamily="66" charset="0"/>
                        </a:rPr>
                        <a:t>Road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Comic Sans MS" pitchFamily="66" charset="0"/>
                        </a:rPr>
                        <a:t>Horse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Comic Sans MS" pitchFamily="66" charset="0"/>
                        </a:rPr>
                        <a:t>Sail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Comic Sans MS" pitchFamily="66" charset="0"/>
                        </a:rPr>
                        <a:t>Railway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Comic Sans MS" pitchFamily="66" charset="0"/>
                        </a:rPr>
                        <a:t>Canal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Comic Sans MS" pitchFamily="66" charset="0"/>
                        </a:rPr>
                        <a:t>Sail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Comic Sans MS" pitchFamily="66" charset="0"/>
                        </a:rPr>
                        <a:t>Railway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Comic Sans MS" pitchFamily="66" charset="0"/>
                        </a:rPr>
                        <a:t>Tram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Comic Sans MS" pitchFamily="66" charset="0"/>
                        </a:rPr>
                        <a:t>Bicycle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Comic Sans MS" pitchFamily="66" charset="0"/>
                        </a:rPr>
                        <a:t>Steamship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98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Comic Sans MS" pitchFamily="66" charset="0"/>
                        </a:rPr>
                        <a:t>Work / jobs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Comic Sans MS" pitchFamily="66" charset="0"/>
                        </a:rPr>
                        <a:t>Farming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Comic Sans MS" pitchFamily="66" charset="0"/>
                        </a:rPr>
                        <a:t>Mining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Comic Sans MS" pitchFamily="66" charset="0"/>
                        </a:rPr>
                        <a:t>Farming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Comic Sans MS" pitchFamily="66" charset="0"/>
                        </a:rPr>
                        <a:t>Mining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Comic Sans MS" pitchFamily="66" charset="0"/>
                        </a:rPr>
                        <a:t>Factory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Comic Sans MS" pitchFamily="66" charset="0"/>
                        </a:rPr>
                        <a:t>Factory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Comic Sans MS" pitchFamily="66" charset="0"/>
                        </a:rPr>
                        <a:t>Shops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Comic Sans MS" pitchFamily="66" charset="0"/>
                        </a:rPr>
                        <a:t>Transport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Comic Sans MS" pitchFamily="66" charset="0"/>
                        </a:rPr>
                        <a:t>Library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Inventions</a:t>
            </a:r>
            <a:endParaRPr lang="en-US" dirty="0"/>
          </a:p>
        </p:txBody>
      </p:sp>
      <p:sp>
        <p:nvSpPr>
          <p:cNvPr id="3" name="Content Placeholder 2"/>
          <p:cNvSpPr>
            <a:spLocks noGrp="1"/>
          </p:cNvSpPr>
          <p:nvPr>
            <p:ph idx="1"/>
          </p:nvPr>
        </p:nvSpPr>
        <p:spPr/>
        <p:txBody>
          <a:bodyPr/>
          <a:lstStyle/>
          <a:p>
            <a:r>
              <a:rPr lang="en-US" dirty="0" smtClean="0"/>
              <a:t>The Telegraph</a:t>
            </a:r>
          </a:p>
          <a:p>
            <a:pPr lvl="1"/>
            <a:r>
              <a:rPr lang="en-US" sz="1800" dirty="0" smtClean="0">
                <a:hlinkClick r:id="rId3"/>
              </a:rPr>
              <a:t>http://library.thinkquest.org/5493/morsecode.htm</a:t>
            </a:r>
            <a:r>
              <a:rPr lang="en-US" sz="1800" dirty="0" smtClean="0"/>
              <a:t> </a:t>
            </a:r>
            <a:endParaRPr lang="en-US" sz="1800" dirty="0" smtClean="0">
              <a:hlinkClick r:id="rId4"/>
            </a:endParaRPr>
          </a:p>
          <a:p>
            <a:pPr lvl="1"/>
            <a:r>
              <a:rPr lang="en-US" sz="1800" dirty="0" smtClean="0">
                <a:hlinkClick r:id="rId5"/>
              </a:rPr>
              <a:t>http://www.youtube.com/watch?v=7Z8yzyKs7GI</a:t>
            </a:r>
            <a:r>
              <a:rPr lang="en-US" sz="1800" dirty="0" smtClean="0"/>
              <a:t> </a:t>
            </a:r>
            <a:endParaRPr lang="en-US" sz="1800" dirty="0" smtClean="0">
              <a:hlinkClick r:id="rId4"/>
            </a:endParaRPr>
          </a:p>
          <a:p>
            <a:pPr lvl="1"/>
            <a:r>
              <a:rPr lang="en-US" sz="1800" dirty="0" smtClean="0">
                <a:hlinkClick r:id="rId4"/>
              </a:rPr>
              <a:t>(Leno </a:t>
            </a:r>
            <a:r>
              <a:rPr lang="en-US" sz="1800" dirty="0" err="1" smtClean="0">
                <a:hlinkClick r:id="rId4"/>
              </a:rPr>
              <a:t>Vid</a:t>
            </a:r>
            <a:r>
              <a:rPr lang="en-US" sz="1800" dirty="0" smtClean="0">
                <a:hlinkClick r:id="rId4"/>
              </a:rPr>
              <a:t>)</a:t>
            </a:r>
          </a:p>
          <a:p>
            <a:pPr lvl="1"/>
            <a:r>
              <a:rPr lang="en-US" sz="1800" dirty="0" smtClean="0">
                <a:hlinkClick r:id="rId4"/>
              </a:rPr>
              <a:t>http://www.dailymotion.com/mychannel/INDIVO/video/x6n4zk_fastest-morse-code-sent-and-receive_tech</a:t>
            </a:r>
            <a:r>
              <a:rPr lang="en-US" sz="1800" dirty="0" smtClean="0"/>
              <a:t> </a:t>
            </a:r>
            <a:endParaRPr lang="en-US" dirty="0" smtClean="0"/>
          </a:p>
          <a:p>
            <a:r>
              <a:rPr lang="en-US" sz="2800" dirty="0" smtClean="0"/>
              <a:t>The Steam Engine</a:t>
            </a:r>
          </a:p>
          <a:p>
            <a:pPr lvl="1"/>
            <a:r>
              <a:rPr lang="en-US" sz="2400" dirty="0" smtClean="0">
                <a:hlinkClick r:id="rId6"/>
              </a:rPr>
              <a:t>http://revver.com/video/422187/another-victorian-steam-engine-model/</a:t>
            </a:r>
            <a:r>
              <a:rPr lang="en-US" sz="2400" dirty="0" smtClean="0"/>
              <a:t> </a:t>
            </a:r>
          </a:p>
          <a:p>
            <a:pPr lvl="1"/>
            <a:r>
              <a:rPr lang="en-US" sz="2400" dirty="0" smtClean="0">
                <a:hlinkClick r:id="rId7"/>
              </a:rPr>
              <a:t>http://revver.com/video/422195/big-stationary-steam-engine/</a:t>
            </a:r>
            <a:r>
              <a:rPr lang="en-US" sz="2400" dirty="0" smtClean="0"/>
              <a:t> </a:t>
            </a:r>
            <a:endParaRPr lang="en-US" sz="2400" dirty="0"/>
          </a:p>
          <a:p>
            <a:endParaRPr lang="en-US" sz="28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Mechanization</a:t>
            </a:r>
          </a:p>
        </p:txBody>
      </p:sp>
      <p:sp>
        <p:nvSpPr>
          <p:cNvPr id="10243" name="Rectangle 3"/>
          <p:cNvSpPr>
            <a:spLocks noGrp="1" noChangeArrowheads="1"/>
          </p:cNvSpPr>
          <p:nvPr>
            <p:ph type="body" sz="half" idx="1"/>
          </p:nvPr>
        </p:nvSpPr>
        <p:spPr>
          <a:xfrm>
            <a:off x="1066800" y="1676400"/>
            <a:ext cx="4495800" cy="4114800"/>
          </a:xfrm>
        </p:spPr>
        <p:txBody>
          <a:bodyPr/>
          <a:lstStyle/>
          <a:p>
            <a:r>
              <a:rPr lang="en-US" sz="2800"/>
              <a:t>During the first half of the 19</a:t>
            </a:r>
            <a:r>
              <a:rPr lang="en-US" sz="2800" baseline="30000"/>
              <a:t>th</a:t>
            </a:r>
            <a:r>
              <a:rPr lang="en-US" sz="2800"/>
              <a:t> century, the European manufacturing process shifted from small-scale production by hand at home to large-scale production by  machine in a factory setting.</a:t>
            </a:r>
          </a:p>
        </p:txBody>
      </p:sp>
      <p:pic>
        <p:nvPicPr>
          <p:cNvPr id="10244" name="Picture 4" descr="handloom"/>
          <p:cNvPicPr>
            <a:picLocks noGrp="1" noChangeAspect="1" noChangeArrowheads="1"/>
          </p:cNvPicPr>
          <p:nvPr>
            <p:ph sz="quarter" idx="2"/>
          </p:nvPr>
        </p:nvPicPr>
        <p:blipFill>
          <a:blip r:embed="rId3"/>
          <a:stretch>
            <a:fillRect/>
          </a:stretch>
        </p:blipFill>
        <p:spPr>
          <a:xfrm>
            <a:off x="6081478" y="1676400"/>
            <a:ext cx="1705444" cy="1981200"/>
          </a:xfrm>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2000"/>
                                        <p:tgtEl>
                                          <p:spTgt spid="102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43">
                                            <p:txEl>
                                              <p:pRg st="0" end="0"/>
                                            </p:txEl>
                                          </p:spTgt>
                                        </p:tgtEl>
                                        <p:attrNameLst>
                                          <p:attrName>style.visibility</p:attrName>
                                        </p:attrNameLst>
                                      </p:cBhvr>
                                      <p:to>
                                        <p:strVal val="visible"/>
                                      </p:to>
                                    </p:set>
                                    <p:animEffect transition="in" filter="fade">
                                      <p:cBhvr>
                                        <p:cTn id="10" dur="2000"/>
                                        <p:tgtEl>
                                          <p:spTgt spid="1024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244"/>
                                        </p:tgtEl>
                                        <p:attrNameLst>
                                          <p:attrName>style.visibility</p:attrName>
                                        </p:attrNameLst>
                                      </p:cBhvr>
                                      <p:to>
                                        <p:strVal val="visible"/>
                                      </p:to>
                                    </p:set>
                                    <p:animEffect transition="in" filter="fade">
                                      <p:cBhvr>
                                        <p:cTn id="13" dur="20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At the Expense of Workers</a:t>
            </a:r>
          </a:p>
        </p:txBody>
      </p:sp>
      <p:sp>
        <p:nvSpPr>
          <p:cNvPr id="13315" name="Rectangle 3"/>
          <p:cNvSpPr>
            <a:spLocks noGrp="1" noChangeArrowheads="1"/>
          </p:cNvSpPr>
          <p:nvPr>
            <p:ph type="body" sz="half" idx="1"/>
          </p:nvPr>
        </p:nvSpPr>
        <p:spPr>
          <a:xfrm>
            <a:off x="1066800" y="1676400"/>
            <a:ext cx="5410200" cy="5486400"/>
          </a:xfrm>
        </p:spPr>
        <p:txBody>
          <a:bodyPr/>
          <a:lstStyle/>
          <a:p>
            <a:r>
              <a:rPr lang="en-US" sz="2800" dirty="0">
                <a:solidFill>
                  <a:srgbClr val="FFFF00"/>
                </a:solidFill>
              </a:rPr>
              <a:t>The shift meant high quality products at competitive prices, but often at the expense of  workers. </a:t>
            </a:r>
            <a:r>
              <a:rPr lang="en-US" sz="2800" dirty="0"/>
              <a:t>For example, the raw wool and cotton that fed the British textile mills came from:</a:t>
            </a:r>
          </a:p>
          <a:p>
            <a:pPr lvl="1"/>
            <a:r>
              <a:rPr lang="en-US" sz="2400" dirty="0">
                <a:solidFill>
                  <a:srgbClr val="FFFF00"/>
                </a:solidFill>
              </a:rPr>
              <a:t>Lands converted from farming to sheep raising, leaving farm workers without </a:t>
            </a:r>
            <a:r>
              <a:rPr lang="en-US" sz="2400" dirty="0" smtClean="0">
                <a:solidFill>
                  <a:srgbClr val="FFFF00"/>
                </a:solidFill>
              </a:rPr>
              <a:t>jobs</a:t>
            </a:r>
            <a:endParaRPr lang="en-US" sz="2400" dirty="0">
              <a:solidFill>
                <a:srgbClr val="FFFF00"/>
              </a:solidFill>
            </a:endParaRPr>
          </a:p>
        </p:txBody>
      </p:sp>
      <p:pic>
        <p:nvPicPr>
          <p:cNvPr id="13353" name="Picture 41" descr="NG-01-Slave-C"/>
          <p:cNvPicPr>
            <a:picLocks noGrp="1" noChangeAspect="1" noChangeArrowheads="1"/>
          </p:cNvPicPr>
          <p:nvPr>
            <p:ph sz="quarter" idx="2"/>
          </p:nvPr>
        </p:nvPicPr>
        <p:blipFill>
          <a:blip r:embed="rId3">
            <a:lum bright="12000"/>
          </a:blip>
          <a:stretch>
            <a:fillRect/>
          </a:stretch>
        </p:blipFill>
        <p:spPr>
          <a:xfrm>
            <a:off x="6192446" y="1676400"/>
            <a:ext cx="1483507" cy="1981200"/>
          </a:xfrm>
          <a:noFill/>
          <a:ln/>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Urban Growth</a:t>
            </a:r>
          </a:p>
        </p:txBody>
      </p:sp>
      <p:sp>
        <p:nvSpPr>
          <p:cNvPr id="27651" name="Rectangle 3"/>
          <p:cNvSpPr>
            <a:spLocks noGrp="1" noChangeArrowheads="1"/>
          </p:cNvSpPr>
          <p:nvPr>
            <p:ph type="body" sz="half" idx="1"/>
          </p:nvPr>
        </p:nvSpPr>
        <p:spPr>
          <a:xfrm>
            <a:off x="1066800" y="1676400"/>
            <a:ext cx="3810000" cy="2514600"/>
          </a:xfrm>
        </p:spPr>
        <p:txBody>
          <a:bodyPr>
            <a:normAutofit lnSpcReduction="10000"/>
          </a:bodyPr>
          <a:lstStyle/>
          <a:p>
            <a:pPr>
              <a:lnSpc>
                <a:spcPct val="90000"/>
              </a:lnSpc>
            </a:pPr>
            <a:r>
              <a:rPr lang="en-US" sz="2800"/>
              <a:t>Those who could no longer make a living on the land migrated from the countryside to the cities to seek work in the factories.</a:t>
            </a:r>
            <a:endParaRPr lang="en-US" sz="2800" b="1"/>
          </a:p>
          <a:p>
            <a:pPr>
              <a:lnSpc>
                <a:spcPct val="90000"/>
              </a:lnSpc>
            </a:pPr>
            <a:endParaRPr lang="en-US" sz="2800"/>
          </a:p>
        </p:txBody>
      </p:sp>
      <p:pic>
        <p:nvPicPr>
          <p:cNvPr id="27659" name="Picture 11" descr="aberdeen"/>
          <p:cNvPicPr>
            <a:picLocks noGrp="1" noChangeAspect="1" noChangeArrowheads="1"/>
          </p:cNvPicPr>
          <p:nvPr>
            <p:ph sz="quarter" idx="2"/>
          </p:nvPr>
        </p:nvPicPr>
        <p:blipFill>
          <a:blip r:embed="rId4"/>
          <a:stretch>
            <a:fillRect/>
          </a:stretch>
        </p:blipFill>
        <p:spPr>
          <a:xfrm>
            <a:off x="6244028" y="1676400"/>
            <a:ext cx="1380344" cy="1981200"/>
          </a:xfrm>
          <a:noFill/>
          <a:ln/>
        </p:spPr>
      </p:pic>
      <p:grpSp>
        <p:nvGrpSpPr>
          <p:cNvPr id="2" name="Group 9"/>
          <p:cNvGrpSpPr>
            <a:grpSpLocks/>
          </p:cNvGrpSpPr>
          <p:nvPr/>
        </p:nvGrpSpPr>
        <p:grpSpPr bwMode="auto">
          <a:xfrm>
            <a:off x="990600" y="4267200"/>
            <a:ext cx="4267200" cy="2203450"/>
            <a:chOff x="720" y="2688"/>
            <a:chExt cx="2688" cy="1388"/>
          </a:xfrm>
        </p:grpSpPr>
        <p:graphicFrame>
          <p:nvGraphicFramePr>
            <p:cNvPr id="27654" name="Object 6"/>
            <p:cNvGraphicFramePr>
              <a:graphicFrameLocks noChangeAspect="1"/>
            </p:cNvGraphicFramePr>
            <p:nvPr/>
          </p:nvGraphicFramePr>
          <p:xfrm>
            <a:off x="768" y="2832"/>
            <a:ext cx="2392" cy="1244"/>
          </p:xfrm>
          <a:graphic>
            <a:graphicData uri="http://schemas.openxmlformats.org/presentationml/2006/ole">
              <p:oleObj spid="_x0000_s1026" name="Chart" r:id="rId5" imgW="3810118" imgH="1981312" progId="MSGraph.Chart.8">
                <p:embed followColorScheme="full"/>
              </p:oleObj>
            </a:graphicData>
          </a:graphic>
        </p:graphicFrame>
        <p:sp>
          <p:nvSpPr>
            <p:cNvPr id="27655" name="Text Box 7"/>
            <p:cNvSpPr txBox="1">
              <a:spLocks noChangeArrowheads="1"/>
            </p:cNvSpPr>
            <p:nvPr/>
          </p:nvSpPr>
          <p:spPr bwMode="auto">
            <a:xfrm>
              <a:off x="720" y="2688"/>
              <a:ext cx="2688" cy="250"/>
            </a:xfrm>
            <a:prstGeom prst="rect">
              <a:avLst/>
            </a:prstGeom>
            <a:noFill/>
            <a:ln w="9525">
              <a:noFill/>
              <a:miter lim="800000"/>
              <a:headEnd/>
              <a:tailEnd/>
            </a:ln>
            <a:effectLst/>
          </p:spPr>
          <p:txBody>
            <a:bodyPr>
              <a:spAutoFit/>
            </a:bodyPr>
            <a:lstStyle/>
            <a:p>
              <a:pPr algn="ctr">
                <a:spcBef>
                  <a:spcPct val="50000"/>
                </a:spcBef>
              </a:pPr>
              <a:r>
                <a:rPr lang="en-US" sz="2000" b="1">
                  <a:latin typeface="Arial" charset="0"/>
                </a:rPr>
                <a:t>1850: Population Living in Cities</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Population Growth</a:t>
            </a:r>
          </a:p>
        </p:txBody>
      </p:sp>
      <p:sp>
        <p:nvSpPr>
          <p:cNvPr id="14339" name="Rectangle 3"/>
          <p:cNvSpPr>
            <a:spLocks noGrp="1" noChangeArrowheads="1"/>
          </p:cNvSpPr>
          <p:nvPr>
            <p:ph type="body" sz="half" idx="1"/>
          </p:nvPr>
        </p:nvSpPr>
        <p:spPr>
          <a:xfrm>
            <a:off x="1066800" y="1676400"/>
            <a:ext cx="4114800" cy="4114800"/>
          </a:xfrm>
        </p:spPr>
        <p:txBody>
          <a:bodyPr/>
          <a:lstStyle/>
          <a:p>
            <a:r>
              <a:rPr lang="en-US" sz="2800"/>
              <a:t>At the same time, the population of Europe continued to grow.</a:t>
            </a:r>
          </a:p>
        </p:txBody>
      </p:sp>
      <p:pic>
        <p:nvPicPr>
          <p:cNvPr id="14343" name="Picture 7" descr="population2"/>
          <p:cNvPicPr>
            <a:picLocks noGrp="1" noChangeAspect="1" noChangeArrowheads="1"/>
          </p:cNvPicPr>
          <p:nvPr>
            <p:ph sz="quarter" idx="2"/>
          </p:nvPr>
        </p:nvPicPr>
        <p:blipFill>
          <a:blip r:embed="rId4"/>
          <a:stretch>
            <a:fillRect/>
          </a:stretch>
        </p:blipFill>
        <p:spPr>
          <a:xfrm>
            <a:off x="6665976" y="2314956"/>
            <a:ext cx="536448" cy="704088"/>
          </a:xfrm>
          <a:noFill/>
          <a:ln/>
        </p:spPr>
      </p:pic>
      <p:graphicFrame>
        <p:nvGraphicFramePr>
          <p:cNvPr id="14346" name="Object 10"/>
          <p:cNvGraphicFramePr>
            <a:graphicFrameLocks noChangeAspect="1"/>
          </p:cNvGraphicFramePr>
          <p:nvPr>
            <p:ph sz="quarter" idx="3"/>
          </p:nvPr>
        </p:nvGraphicFramePr>
        <p:xfrm>
          <a:off x="609600" y="3505200"/>
          <a:ext cx="4876800" cy="3065463"/>
        </p:xfrm>
        <a:graphic>
          <a:graphicData uri="http://schemas.openxmlformats.org/presentationml/2006/ole">
            <p:oleObj spid="_x0000_s2050" name="Chart" r:id="rId5" imgW="4334003" imgH="2724170" progId="MSGraph.Chart.8">
              <p:embed followColorScheme="full"/>
            </p:oleObj>
          </a:graphicData>
        </a:graphic>
      </p:graphicFrame>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The Plight of the Cities</a:t>
            </a:r>
          </a:p>
        </p:txBody>
      </p:sp>
      <p:sp>
        <p:nvSpPr>
          <p:cNvPr id="15363" name="Rectangle 3"/>
          <p:cNvSpPr>
            <a:spLocks noGrp="1" noChangeArrowheads="1"/>
          </p:cNvSpPr>
          <p:nvPr>
            <p:ph type="body" sz="half" idx="1"/>
          </p:nvPr>
        </p:nvSpPr>
        <p:spPr>
          <a:xfrm>
            <a:off x="1066800" y="1676400"/>
            <a:ext cx="4953000" cy="2667000"/>
          </a:xfrm>
        </p:spPr>
        <p:txBody>
          <a:bodyPr/>
          <a:lstStyle/>
          <a:p>
            <a:r>
              <a:rPr lang="en-US" sz="2800" dirty="0">
                <a:solidFill>
                  <a:srgbClr val="FFFF00"/>
                </a:solidFill>
              </a:rPr>
              <a:t>The sheer number of human beings put pressure on city resources:</a:t>
            </a:r>
          </a:p>
          <a:p>
            <a:pPr lvl="1"/>
            <a:r>
              <a:rPr lang="en-US" sz="2400" dirty="0">
                <a:solidFill>
                  <a:srgbClr val="FFFF00"/>
                </a:solidFill>
              </a:rPr>
              <a:t>Housing, water, sewers, food supplies, and lighting were completely inadequate</a:t>
            </a:r>
            <a:r>
              <a:rPr lang="en-US" sz="2400" dirty="0">
                <a:solidFill>
                  <a:srgbClr val="FF0000"/>
                </a:solidFill>
              </a:rPr>
              <a:t>.</a:t>
            </a:r>
          </a:p>
        </p:txBody>
      </p:sp>
      <p:pic>
        <p:nvPicPr>
          <p:cNvPr id="15368" name="Picture 8" descr="crime2"/>
          <p:cNvPicPr>
            <a:picLocks noGrp="1" noChangeAspect="1" noChangeArrowheads="1"/>
          </p:cNvPicPr>
          <p:nvPr>
            <p:ph sz="quarter" idx="2"/>
          </p:nvPr>
        </p:nvPicPr>
        <p:blipFill>
          <a:blip r:embed="rId3"/>
          <a:srcRect b="7616"/>
          <a:stretch>
            <a:fillRect/>
          </a:stretch>
        </p:blipFill>
        <p:spPr>
          <a:xfrm>
            <a:off x="6019800" y="1752600"/>
            <a:ext cx="2876550" cy="2108200"/>
          </a:xfrm>
          <a:noFill/>
          <a:ln/>
        </p:spPr>
      </p:pic>
      <p:sp>
        <p:nvSpPr>
          <p:cNvPr id="15373" name="Rectangle 13"/>
          <p:cNvSpPr>
            <a:spLocks noChangeArrowheads="1"/>
          </p:cNvSpPr>
          <p:nvPr/>
        </p:nvSpPr>
        <p:spPr bwMode="auto">
          <a:xfrm>
            <a:off x="1066800" y="4129088"/>
            <a:ext cx="7315200" cy="2133600"/>
          </a:xfrm>
          <a:prstGeom prst="rect">
            <a:avLst/>
          </a:prstGeom>
          <a:noFill/>
          <a:ln w="9525">
            <a:noFill/>
            <a:miter lim="800000"/>
            <a:headEnd/>
            <a:tailEnd/>
          </a:ln>
          <a:effectLst/>
        </p:spPr>
        <p:txBody>
          <a:bodyPr/>
          <a:lstStyle/>
          <a:p>
            <a:pPr marL="742950" lvl="1" indent="-285750">
              <a:spcBef>
                <a:spcPct val="20000"/>
              </a:spcBef>
              <a:buClr>
                <a:srgbClr val="CC0000"/>
              </a:buClr>
              <a:buSzPct val="70000"/>
              <a:buFont typeface="Wingdings" pitchFamily="2" charset="2"/>
              <a:buChar char="®"/>
            </a:pPr>
            <a:r>
              <a:rPr lang="en-US" dirty="0">
                <a:solidFill>
                  <a:srgbClr val="FFFF00"/>
                </a:solidFill>
                <a:latin typeface="Arial" charset="0"/>
              </a:rPr>
              <a:t>Slums grew and disease, especially cholera, ravaged the population.</a:t>
            </a:r>
          </a:p>
          <a:p>
            <a:pPr marL="742950" lvl="1" indent="-285750">
              <a:spcBef>
                <a:spcPct val="20000"/>
              </a:spcBef>
              <a:buClr>
                <a:srgbClr val="CC0000"/>
              </a:buClr>
              <a:buSzPct val="70000"/>
              <a:buFont typeface="Wingdings" pitchFamily="2" charset="2"/>
              <a:buChar char="®"/>
            </a:pPr>
            <a:r>
              <a:rPr lang="en-US" dirty="0">
                <a:solidFill>
                  <a:srgbClr val="FFFF00"/>
                </a:solidFill>
                <a:latin typeface="Arial" charset="0"/>
              </a:rPr>
              <a:t>Crime increased and became a way of life for those who could make a living in no other way.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373"/>
                                        </p:tgtEl>
                                        <p:attrNameLst>
                                          <p:attrName>style.visibility</p:attrName>
                                        </p:attrNameLst>
                                      </p:cBhvr>
                                      <p:to>
                                        <p:strVal val="visible"/>
                                      </p:to>
                                    </p:set>
                                    <p:animEffect transition="in" filter="fade">
                                      <p:cBhvr>
                                        <p:cTn id="7" dur="2000"/>
                                        <p:tgtEl>
                                          <p:spTgt spid="15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en-US"/>
              <a:t>Conditions in the  Countryside</a:t>
            </a:r>
          </a:p>
        </p:txBody>
      </p:sp>
      <p:sp>
        <p:nvSpPr>
          <p:cNvPr id="16387" name="Rectangle 3"/>
          <p:cNvSpPr>
            <a:spLocks noGrp="1" noChangeArrowheads="1"/>
          </p:cNvSpPr>
          <p:nvPr>
            <p:ph type="body" sz="half" idx="1"/>
          </p:nvPr>
        </p:nvSpPr>
        <p:spPr>
          <a:xfrm>
            <a:off x="1066800" y="1676400"/>
            <a:ext cx="4527550" cy="5181600"/>
          </a:xfrm>
        </p:spPr>
        <p:txBody>
          <a:bodyPr/>
          <a:lstStyle/>
          <a:p>
            <a:r>
              <a:rPr lang="en-US" sz="2400" dirty="0">
                <a:solidFill>
                  <a:srgbClr val="FFFF00"/>
                </a:solidFill>
              </a:rPr>
              <a:t>The only successful farmers were those with large landholdings who could afford agricultural innovations.</a:t>
            </a:r>
          </a:p>
          <a:p>
            <a:r>
              <a:rPr lang="en-US" sz="2400" dirty="0">
                <a:solidFill>
                  <a:srgbClr val="FFFF00"/>
                </a:solidFill>
              </a:rPr>
              <a:t>Most peasants:</a:t>
            </a:r>
          </a:p>
          <a:p>
            <a:pPr lvl="1"/>
            <a:r>
              <a:rPr lang="en-US" sz="2000" dirty="0"/>
              <a:t>Didn’t have enough land to support themselves</a:t>
            </a:r>
          </a:p>
          <a:p>
            <a:pPr lvl="1"/>
            <a:r>
              <a:rPr lang="en-US" sz="2000" dirty="0"/>
              <a:t>Were devastated by poor harvests (e.g., the Irish Potato Famine of 1845-47)</a:t>
            </a:r>
          </a:p>
          <a:p>
            <a:pPr lvl="1"/>
            <a:r>
              <a:rPr lang="en-US" sz="2000" dirty="0"/>
              <a:t>Were forced to move to the cities to find work in the factories.</a:t>
            </a:r>
          </a:p>
        </p:txBody>
      </p:sp>
      <p:pic>
        <p:nvPicPr>
          <p:cNvPr id="16395" name="Picture 11" descr="countryside5"/>
          <p:cNvPicPr>
            <a:picLocks noGrp="1" noChangeAspect="1" noChangeArrowheads="1"/>
          </p:cNvPicPr>
          <p:nvPr>
            <p:ph sz="half" idx="2"/>
          </p:nvPr>
        </p:nvPicPr>
        <p:blipFill>
          <a:blip r:embed="rId3"/>
          <a:srcRect l="31999"/>
          <a:stretch>
            <a:fillRect/>
          </a:stretch>
        </p:blipFill>
        <p:spPr>
          <a:xfrm>
            <a:off x="5730875" y="1730375"/>
            <a:ext cx="3119438" cy="2994025"/>
          </a:xfrm>
          <a:noFill/>
          <a:ln/>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The Role of the Railroads</a:t>
            </a:r>
          </a:p>
        </p:txBody>
      </p:sp>
      <p:sp>
        <p:nvSpPr>
          <p:cNvPr id="18435" name="Rectangle 3"/>
          <p:cNvSpPr>
            <a:spLocks noGrp="1" noChangeArrowheads="1"/>
          </p:cNvSpPr>
          <p:nvPr>
            <p:ph idx="1"/>
          </p:nvPr>
        </p:nvSpPr>
        <p:spPr>
          <a:xfrm>
            <a:off x="1066800" y="1676400"/>
            <a:ext cx="4800600" cy="4953000"/>
          </a:xfrm>
        </p:spPr>
        <p:txBody>
          <a:bodyPr>
            <a:normAutofit lnSpcReduction="10000"/>
          </a:bodyPr>
          <a:lstStyle/>
          <a:p>
            <a:r>
              <a:rPr lang="en-US" sz="2800" dirty="0">
                <a:solidFill>
                  <a:srgbClr val="FFFF00"/>
                </a:solidFill>
              </a:rPr>
              <a:t>The railroads, built during the 1830s and 1840s:</a:t>
            </a:r>
          </a:p>
          <a:p>
            <a:pPr lvl="1"/>
            <a:r>
              <a:rPr lang="en-US" sz="2400" dirty="0"/>
              <a:t>Enabled people to leave the place of their birth and migrate easily to the cities.</a:t>
            </a:r>
          </a:p>
          <a:p>
            <a:pPr lvl="1"/>
            <a:r>
              <a:rPr lang="en-US" sz="2400" dirty="0"/>
              <a:t>Allowed cheaper and more rapid transport of raw materials and finished products.</a:t>
            </a:r>
          </a:p>
          <a:p>
            <a:pPr lvl="1"/>
            <a:r>
              <a:rPr lang="en-US" sz="2400" dirty="0"/>
              <a:t>Created an increased demand for iron and steel and a skilled labor force.</a:t>
            </a:r>
          </a:p>
          <a:p>
            <a:pPr lvl="1"/>
            <a:endParaRPr lang="en-US" sz="2400" dirty="0"/>
          </a:p>
        </p:txBody>
      </p:sp>
      <p:pic>
        <p:nvPicPr>
          <p:cNvPr id="18436" name="Picture 4" descr="rail"/>
          <p:cNvPicPr>
            <a:picLocks noChangeAspect="1" noChangeArrowheads="1"/>
          </p:cNvPicPr>
          <p:nvPr/>
        </p:nvPicPr>
        <p:blipFill>
          <a:blip r:embed="rId3"/>
          <a:srcRect/>
          <a:stretch>
            <a:fillRect/>
          </a:stretch>
        </p:blipFill>
        <p:spPr bwMode="auto">
          <a:xfrm>
            <a:off x="5867400" y="1752600"/>
            <a:ext cx="3124200" cy="31242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fade">
                                      <p:cBhvr>
                                        <p:cTn id="7" dur="20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66800" y="76200"/>
            <a:ext cx="7772400" cy="1143000"/>
          </a:xfrm>
        </p:spPr>
        <p:txBody>
          <a:bodyPr/>
          <a:lstStyle/>
          <a:p>
            <a:r>
              <a:rPr lang="en-US"/>
              <a:t>The Labor Force</a:t>
            </a:r>
          </a:p>
        </p:txBody>
      </p:sp>
      <p:sp>
        <p:nvSpPr>
          <p:cNvPr id="19459" name="Rectangle 3"/>
          <p:cNvSpPr>
            <a:spLocks noGrp="1" noChangeArrowheads="1"/>
          </p:cNvSpPr>
          <p:nvPr>
            <p:ph idx="1"/>
          </p:nvPr>
        </p:nvSpPr>
        <p:spPr>
          <a:xfrm>
            <a:off x="1066800" y="1371600"/>
            <a:ext cx="4953000" cy="4970463"/>
          </a:xfrm>
        </p:spPr>
        <p:txBody>
          <a:bodyPr>
            <a:normAutofit lnSpcReduction="10000"/>
          </a:bodyPr>
          <a:lstStyle/>
          <a:p>
            <a:r>
              <a:rPr lang="en-US" sz="2400" dirty="0">
                <a:solidFill>
                  <a:srgbClr val="FFFF00"/>
                </a:solidFill>
              </a:rPr>
              <a:t>No single description could include all of these 19</a:t>
            </a:r>
            <a:r>
              <a:rPr lang="en-US" sz="2400" baseline="30000" dirty="0">
                <a:solidFill>
                  <a:srgbClr val="FFFF00"/>
                </a:solidFill>
              </a:rPr>
              <a:t>th</a:t>
            </a:r>
            <a:r>
              <a:rPr lang="en-US" sz="2400" dirty="0">
                <a:solidFill>
                  <a:srgbClr val="FFFF00"/>
                </a:solidFill>
              </a:rPr>
              <a:t> century workers:</a:t>
            </a:r>
          </a:p>
          <a:p>
            <a:pPr lvl="1"/>
            <a:r>
              <a:rPr lang="en-US" sz="2000" dirty="0">
                <a:solidFill>
                  <a:srgbClr val="FFFF00"/>
                </a:solidFill>
              </a:rPr>
              <a:t>Factory workers</a:t>
            </a:r>
          </a:p>
          <a:p>
            <a:pPr lvl="1"/>
            <a:r>
              <a:rPr lang="en-US" sz="2000" dirty="0">
                <a:solidFill>
                  <a:srgbClr val="FFFF00"/>
                </a:solidFill>
              </a:rPr>
              <a:t>Urban artisans</a:t>
            </a:r>
          </a:p>
          <a:p>
            <a:pPr lvl="1"/>
            <a:r>
              <a:rPr lang="en-US" sz="2000" dirty="0">
                <a:solidFill>
                  <a:srgbClr val="FFFF00"/>
                </a:solidFill>
              </a:rPr>
              <a:t>Domestic system craftsmen</a:t>
            </a:r>
          </a:p>
          <a:p>
            <a:pPr lvl="1"/>
            <a:r>
              <a:rPr lang="en-US" sz="2000" dirty="0">
                <a:solidFill>
                  <a:srgbClr val="FFFF00"/>
                </a:solidFill>
              </a:rPr>
              <a:t>Household servants</a:t>
            </a:r>
          </a:p>
          <a:p>
            <a:pPr lvl="1"/>
            <a:r>
              <a:rPr lang="en-US" sz="2000" dirty="0">
                <a:solidFill>
                  <a:srgbClr val="FFFF00"/>
                </a:solidFill>
              </a:rPr>
              <a:t>Miners</a:t>
            </a:r>
          </a:p>
          <a:p>
            <a:pPr lvl="1"/>
            <a:r>
              <a:rPr lang="en-US" sz="2000" dirty="0">
                <a:solidFill>
                  <a:srgbClr val="FFFF00"/>
                </a:solidFill>
              </a:rPr>
              <a:t>Countryside peddlers</a:t>
            </a:r>
          </a:p>
          <a:p>
            <a:pPr lvl="1"/>
            <a:r>
              <a:rPr lang="en-US" sz="2000" dirty="0">
                <a:solidFill>
                  <a:srgbClr val="FFFF00"/>
                </a:solidFill>
              </a:rPr>
              <a:t>Farm workers</a:t>
            </a:r>
          </a:p>
          <a:p>
            <a:pPr lvl="1"/>
            <a:r>
              <a:rPr lang="en-US" sz="2000" dirty="0">
                <a:solidFill>
                  <a:srgbClr val="FFFF00"/>
                </a:solidFill>
              </a:rPr>
              <a:t>Railroad workers</a:t>
            </a:r>
          </a:p>
          <a:p>
            <a:r>
              <a:rPr lang="en-US" sz="2400" dirty="0">
                <a:solidFill>
                  <a:srgbClr val="FFFF00"/>
                </a:solidFill>
              </a:rPr>
              <a:t>Variations in duties, income, and working conditions made it difficult for them to unite.</a:t>
            </a:r>
          </a:p>
        </p:txBody>
      </p:sp>
      <p:pic>
        <p:nvPicPr>
          <p:cNvPr id="19460" name="Picture 4" descr="workers2"/>
          <p:cNvPicPr>
            <a:picLocks noChangeAspect="1" noChangeArrowheads="1"/>
          </p:cNvPicPr>
          <p:nvPr/>
        </p:nvPicPr>
        <p:blipFill>
          <a:blip r:embed="rId3"/>
          <a:srcRect/>
          <a:stretch>
            <a:fillRect/>
          </a:stretch>
        </p:blipFill>
        <p:spPr bwMode="auto">
          <a:xfrm>
            <a:off x="5873750" y="1295400"/>
            <a:ext cx="3041650" cy="30416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fade">
                                      <p:cBhvr>
                                        <p:cTn id="7" dur="20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before Technology</a:t>
            </a:r>
            <a:endParaRPr lang="en-US" dirty="0"/>
          </a:p>
        </p:txBody>
      </p:sp>
      <p:sp>
        <p:nvSpPr>
          <p:cNvPr id="3" name="Content Placeholder 2"/>
          <p:cNvSpPr>
            <a:spLocks noGrp="1"/>
          </p:cNvSpPr>
          <p:nvPr>
            <p:ph idx="1"/>
          </p:nvPr>
        </p:nvSpPr>
        <p:spPr/>
        <p:txBody>
          <a:bodyPr>
            <a:normAutofit/>
          </a:bodyPr>
          <a:lstStyle/>
          <a:p>
            <a:r>
              <a:rPr lang="en-US" dirty="0" smtClean="0">
                <a:solidFill>
                  <a:srgbClr val="FFFF00"/>
                </a:solidFill>
              </a:rPr>
              <a:t>For thousands of years, most people lived in farming villages</a:t>
            </a:r>
          </a:p>
          <a:p>
            <a:r>
              <a:rPr lang="en-US" dirty="0" smtClean="0">
                <a:solidFill>
                  <a:srgbClr val="FFFF00"/>
                </a:solidFill>
              </a:rPr>
              <a:t>In the 1700’s changes began to occur that would effect the lives of everyone</a:t>
            </a:r>
          </a:p>
          <a:p>
            <a:r>
              <a:rPr lang="en-US" dirty="0" smtClean="0">
                <a:solidFill>
                  <a:srgbClr val="FFFF00"/>
                </a:solidFill>
              </a:rPr>
              <a:t>This period is known as the Industrial Revolution</a:t>
            </a:r>
          </a:p>
          <a:p>
            <a:pPr lvl="1"/>
            <a:r>
              <a:rPr lang="en-US" dirty="0" smtClean="0">
                <a:solidFill>
                  <a:srgbClr val="FFFF00"/>
                </a:solidFill>
              </a:rPr>
              <a:t>A long, slow, uneven process when people shifted from using simple hand tools to complex machines</a:t>
            </a:r>
          </a:p>
          <a:p>
            <a:endParaRPr lang="en-US" dirty="0">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The Condition of Labor</a:t>
            </a:r>
          </a:p>
        </p:txBody>
      </p:sp>
      <p:sp>
        <p:nvSpPr>
          <p:cNvPr id="20483" name="Rectangle 3"/>
          <p:cNvSpPr>
            <a:spLocks noGrp="1" noChangeArrowheads="1"/>
          </p:cNvSpPr>
          <p:nvPr>
            <p:ph type="body" sz="half" idx="1"/>
          </p:nvPr>
        </p:nvSpPr>
        <p:spPr>
          <a:xfrm>
            <a:off x="1066800" y="1676400"/>
            <a:ext cx="4694238" cy="4956175"/>
          </a:xfrm>
        </p:spPr>
        <p:txBody>
          <a:bodyPr>
            <a:normAutofit fontScale="92500"/>
          </a:bodyPr>
          <a:lstStyle/>
          <a:p>
            <a:r>
              <a:rPr lang="en-US" sz="2400" dirty="0">
                <a:solidFill>
                  <a:srgbClr val="FF0000"/>
                </a:solidFill>
              </a:rPr>
              <a:t>All working people, however, faced possible unemployment, with little or no provision for security.</a:t>
            </a:r>
          </a:p>
          <a:p>
            <a:r>
              <a:rPr lang="en-US" sz="2400" dirty="0">
                <a:solidFill>
                  <a:srgbClr val="FF0000"/>
                </a:solidFill>
              </a:rPr>
              <a:t>In addition, they were subject to various kinds of discipline:</a:t>
            </a:r>
          </a:p>
          <a:p>
            <a:pPr lvl="1"/>
            <a:r>
              <a:rPr lang="en-US" sz="2000" dirty="0"/>
              <a:t>The closing of factory gates to late workers</a:t>
            </a:r>
          </a:p>
          <a:p>
            <a:pPr lvl="1"/>
            <a:r>
              <a:rPr lang="en-US" sz="2000" dirty="0"/>
              <a:t>Fines for tardiness</a:t>
            </a:r>
          </a:p>
          <a:p>
            <a:pPr lvl="1"/>
            <a:r>
              <a:rPr lang="en-US" sz="2000" dirty="0"/>
              <a:t>Dismissal for drunkenness</a:t>
            </a:r>
          </a:p>
          <a:p>
            <a:pPr lvl="1"/>
            <a:r>
              <a:rPr lang="en-US" sz="2000" dirty="0"/>
              <a:t>Public censure for poor quality workmanship</a:t>
            </a:r>
          </a:p>
          <a:p>
            <a:pPr lvl="1"/>
            <a:r>
              <a:rPr lang="en-US" sz="2000" dirty="0"/>
              <a:t>Beatings for non-submissiveness</a:t>
            </a:r>
          </a:p>
          <a:p>
            <a:pPr lvl="1"/>
            <a:endParaRPr lang="en-US" sz="2000" dirty="0"/>
          </a:p>
        </p:txBody>
      </p:sp>
      <p:pic>
        <p:nvPicPr>
          <p:cNvPr id="20487" name="Picture 7" descr="LEVINE-The-Factory-Gates"/>
          <p:cNvPicPr>
            <a:picLocks noGrp="1" noChangeAspect="1" noChangeArrowheads="1"/>
          </p:cNvPicPr>
          <p:nvPr>
            <p:ph sz="half" idx="2"/>
          </p:nvPr>
        </p:nvPicPr>
        <p:blipFill>
          <a:blip r:embed="rId3"/>
          <a:srcRect l="33334" t="10555" r="5556" b="15567"/>
          <a:stretch>
            <a:fillRect/>
          </a:stretch>
        </p:blipFill>
        <p:spPr>
          <a:xfrm>
            <a:off x="5819775" y="1685925"/>
            <a:ext cx="3048000" cy="2674938"/>
          </a:xfrm>
          <a:noFill/>
          <a:ln/>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Prolitarianization</a:t>
            </a:r>
          </a:p>
        </p:txBody>
      </p:sp>
      <p:sp>
        <p:nvSpPr>
          <p:cNvPr id="21507" name="Rectangle 3"/>
          <p:cNvSpPr>
            <a:spLocks noGrp="1" noChangeArrowheads="1"/>
          </p:cNvSpPr>
          <p:nvPr>
            <p:ph idx="1"/>
          </p:nvPr>
        </p:nvSpPr>
        <p:spPr>
          <a:xfrm>
            <a:off x="1066800" y="1676400"/>
            <a:ext cx="4419600" cy="2536825"/>
          </a:xfrm>
        </p:spPr>
        <p:txBody>
          <a:bodyPr>
            <a:normAutofit lnSpcReduction="10000"/>
          </a:bodyPr>
          <a:lstStyle/>
          <a:p>
            <a:r>
              <a:rPr lang="en-US" sz="2800" dirty="0">
                <a:solidFill>
                  <a:srgbClr val="FF0000"/>
                </a:solidFill>
              </a:rPr>
              <a:t>During the century, factory workers underwent a process of </a:t>
            </a:r>
            <a:r>
              <a:rPr lang="en-US" sz="2800" dirty="0" err="1">
                <a:solidFill>
                  <a:srgbClr val="FF0000"/>
                </a:solidFill>
              </a:rPr>
              <a:t>proletarianization</a:t>
            </a:r>
            <a:r>
              <a:rPr lang="en-US" sz="2800" dirty="0">
                <a:solidFill>
                  <a:srgbClr val="FF0000"/>
                </a:solidFill>
              </a:rPr>
              <a:t> </a:t>
            </a:r>
            <a:r>
              <a:rPr lang="en-US" sz="2800" dirty="0"/>
              <a:t>(i.e., they lost control of the means of production).</a:t>
            </a:r>
          </a:p>
        </p:txBody>
      </p:sp>
      <p:pic>
        <p:nvPicPr>
          <p:cNvPr id="21508" name="Picture 4" descr="proletariat"/>
          <p:cNvPicPr>
            <a:picLocks noChangeAspect="1" noChangeArrowheads="1"/>
          </p:cNvPicPr>
          <p:nvPr/>
        </p:nvPicPr>
        <p:blipFill>
          <a:blip r:embed="rId3"/>
          <a:srcRect l="34885"/>
          <a:stretch>
            <a:fillRect/>
          </a:stretch>
        </p:blipFill>
        <p:spPr bwMode="auto">
          <a:xfrm>
            <a:off x="5588000" y="503238"/>
            <a:ext cx="3556000" cy="3492500"/>
          </a:xfrm>
          <a:prstGeom prst="rect">
            <a:avLst/>
          </a:prstGeom>
          <a:noFill/>
        </p:spPr>
      </p:pic>
      <p:sp>
        <p:nvSpPr>
          <p:cNvPr id="21509" name="Rectangle 5"/>
          <p:cNvSpPr>
            <a:spLocks noChangeArrowheads="1"/>
          </p:cNvSpPr>
          <p:nvPr/>
        </p:nvSpPr>
        <p:spPr bwMode="auto">
          <a:xfrm>
            <a:off x="977900" y="4351338"/>
            <a:ext cx="7785100" cy="1774825"/>
          </a:xfrm>
          <a:prstGeom prst="rect">
            <a:avLst/>
          </a:prstGeom>
          <a:noFill/>
          <a:ln w="9525">
            <a:noFill/>
            <a:miter lim="800000"/>
            <a:headEnd/>
            <a:tailEnd/>
          </a:ln>
          <a:effectLst/>
        </p:spPr>
        <p:txBody>
          <a:bodyPr/>
          <a:lstStyle/>
          <a:p>
            <a:pPr marL="742950" lvl="1" indent="-285750">
              <a:spcBef>
                <a:spcPct val="20000"/>
              </a:spcBef>
              <a:buClr>
                <a:srgbClr val="CC0000"/>
              </a:buClr>
              <a:buSzPct val="70000"/>
              <a:buFont typeface="Wingdings" pitchFamily="2" charset="2"/>
              <a:buChar char="®"/>
            </a:pPr>
            <a:r>
              <a:rPr lang="en-US">
                <a:latin typeface="Arial" charset="0"/>
              </a:rPr>
              <a:t>Factory owners provided the financial capital to construct the factory, to purchase the machinery, and to secure the raw materials.</a:t>
            </a:r>
          </a:p>
          <a:p>
            <a:pPr marL="742950" lvl="1" indent="-285750">
              <a:spcBef>
                <a:spcPct val="20000"/>
              </a:spcBef>
              <a:buClr>
                <a:srgbClr val="CC0000"/>
              </a:buClr>
              <a:buSzPct val="70000"/>
              <a:buFont typeface="Wingdings" pitchFamily="2" charset="2"/>
              <a:buChar char="®"/>
            </a:pPr>
            <a:r>
              <a:rPr lang="en-US">
                <a:latin typeface="Arial" charset="0"/>
              </a:rPr>
              <a:t>The factory workers merely exchanged their labor for wages.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fade">
                                      <p:cBhvr>
                                        <p:cTn id="7" dur="2000"/>
                                        <p:tgtEl>
                                          <p:spTgt spid="2150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509"/>
                                        </p:tgtEl>
                                        <p:attrNameLst>
                                          <p:attrName>style.visibility</p:attrName>
                                        </p:attrNameLst>
                                      </p:cBhvr>
                                      <p:to>
                                        <p:strVal val="visible"/>
                                      </p:to>
                                    </p:set>
                                    <p:animEffect transition="in" filter="fade">
                                      <p:cBhvr>
                                        <p:cTn id="10" dur="20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t>Family Structures Changed</a:t>
            </a:r>
          </a:p>
        </p:txBody>
      </p:sp>
      <p:sp>
        <p:nvSpPr>
          <p:cNvPr id="77827" name="Rectangle 3"/>
          <p:cNvSpPr>
            <a:spLocks noGrp="1" noChangeArrowheads="1"/>
          </p:cNvSpPr>
          <p:nvPr>
            <p:ph idx="1"/>
          </p:nvPr>
        </p:nvSpPr>
        <p:spPr>
          <a:xfrm>
            <a:off x="1066800" y="1676400"/>
            <a:ext cx="5105400" cy="5181600"/>
          </a:xfrm>
        </p:spPr>
        <p:txBody>
          <a:bodyPr>
            <a:normAutofit lnSpcReduction="10000"/>
          </a:bodyPr>
          <a:lstStyle/>
          <a:p>
            <a:r>
              <a:rPr lang="en-US" sz="2400" dirty="0">
                <a:solidFill>
                  <a:srgbClr val="FF0000"/>
                </a:solidFill>
              </a:rPr>
              <a:t>With the decline of the domestic system and the rise of the factory system, family life changed</a:t>
            </a:r>
            <a:r>
              <a:rPr lang="en-US" sz="2800" dirty="0">
                <a:solidFill>
                  <a:srgbClr val="FF0000"/>
                </a:solidFill>
              </a:rPr>
              <a:t>.</a:t>
            </a:r>
          </a:p>
          <a:p>
            <a:pPr lvl="1"/>
            <a:r>
              <a:rPr lang="en-US" sz="2400" dirty="0"/>
              <a:t>At first, the entire family, including the children, worked in the factory, just as they had at home.</a:t>
            </a:r>
          </a:p>
          <a:p>
            <a:pPr lvl="1"/>
            <a:r>
              <a:rPr lang="en-US" sz="2400" dirty="0"/>
              <a:t>Later, family life became fragmented (the father worked in the factory, the mother handled domestic chores, the children went to school).</a:t>
            </a:r>
          </a:p>
        </p:txBody>
      </p:sp>
      <p:pic>
        <p:nvPicPr>
          <p:cNvPr id="77828" name="Picture 4" descr="factory2"/>
          <p:cNvPicPr>
            <a:picLocks noChangeAspect="1" noChangeArrowheads="1"/>
          </p:cNvPicPr>
          <p:nvPr/>
        </p:nvPicPr>
        <p:blipFill>
          <a:blip r:embed="rId3"/>
          <a:srcRect r="52623" b="6451"/>
          <a:stretch>
            <a:fillRect/>
          </a:stretch>
        </p:blipFill>
        <p:spPr bwMode="auto">
          <a:xfrm>
            <a:off x="6172200" y="1752600"/>
            <a:ext cx="2752725" cy="44196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7828"/>
                                        </p:tgtEl>
                                        <p:attrNameLst>
                                          <p:attrName>style.visibility</p:attrName>
                                        </p:attrNameLst>
                                      </p:cBhvr>
                                      <p:to>
                                        <p:strVal val="visible"/>
                                      </p:to>
                                    </p:set>
                                    <p:animEffect transition="in" filter="fade">
                                      <p:cBhvr>
                                        <p:cTn id="7" dur="2000"/>
                                        <p:tgtEl>
                                          <p:spTgt spid="77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r>
              <a:rPr lang="en-US" sz="4000"/>
              <a:t>Family as a Unit of Consumption</a:t>
            </a:r>
          </a:p>
        </p:txBody>
      </p:sp>
      <p:sp>
        <p:nvSpPr>
          <p:cNvPr id="36867" name="Rectangle 3"/>
          <p:cNvSpPr>
            <a:spLocks noGrp="1" noChangeArrowheads="1"/>
          </p:cNvSpPr>
          <p:nvPr>
            <p:ph idx="1"/>
          </p:nvPr>
        </p:nvSpPr>
        <p:spPr>
          <a:xfrm>
            <a:off x="1066800" y="1676400"/>
            <a:ext cx="4902200" cy="5029200"/>
          </a:xfrm>
        </p:spPr>
        <p:txBody>
          <a:bodyPr/>
          <a:lstStyle/>
          <a:p>
            <a:r>
              <a:rPr lang="en-US" dirty="0">
                <a:solidFill>
                  <a:srgbClr val="FF0000"/>
                </a:solidFill>
              </a:rPr>
              <a:t>In short, the European family changed from being a unit of production and consumption to being a unit of consumption alone.</a:t>
            </a:r>
          </a:p>
        </p:txBody>
      </p:sp>
      <p:pic>
        <p:nvPicPr>
          <p:cNvPr id="36868" name="Picture 4" descr="family2"/>
          <p:cNvPicPr>
            <a:picLocks noChangeAspect="1" noChangeArrowheads="1"/>
          </p:cNvPicPr>
          <p:nvPr/>
        </p:nvPicPr>
        <p:blipFill>
          <a:blip r:embed="rId3">
            <a:lum bright="18000"/>
          </a:blip>
          <a:srcRect l="6805" t="10448" r="20604" b="8955"/>
          <a:stretch>
            <a:fillRect/>
          </a:stretch>
        </p:blipFill>
        <p:spPr bwMode="auto">
          <a:xfrm>
            <a:off x="6400800" y="1676400"/>
            <a:ext cx="2438400" cy="41148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fade">
                                      <p:cBhvr>
                                        <p:cTn id="7" dur="20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066800" y="304800"/>
            <a:ext cx="8077200" cy="1143000"/>
          </a:xfrm>
        </p:spPr>
        <p:txBody>
          <a:bodyPr/>
          <a:lstStyle/>
          <a:p>
            <a:r>
              <a:rPr lang="en-US"/>
              <a:t>Gender-Determined Roles</a:t>
            </a:r>
          </a:p>
        </p:txBody>
      </p:sp>
      <p:sp>
        <p:nvSpPr>
          <p:cNvPr id="37891" name="Rectangle 3"/>
          <p:cNvSpPr>
            <a:spLocks noGrp="1" noChangeArrowheads="1"/>
          </p:cNvSpPr>
          <p:nvPr>
            <p:ph idx="1"/>
          </p:nvPr>
        </p:nvSpPr>
        <p:spPr>
          <a:xfrm>
            <a:off x="1066800" y="1676400"/>
            <a:ext cx="5105400" cy="5029200"/>
          </a:xfrm>
        </p:spPr>
        <p:txBody>
          <a:bodyPr/>
          <a:lstStyle/>
          <a:p>
            <a:r>
              <a:rPr lang="en-US" sz="2800" dirty="0">
                <a:solidFill>
                  <a:srgbClr val="FF0000"/>
                </a:solidFill>
              </a:rPr>
              <a:t>That transformation prepared the way for gender-determined roles.</a:t>
            </a:r>
          </a:p>
          <a:p>
            <a:pPr lvl="1"/>
            <a:r>
              <a:rPr lang="en-US" sz="2400" dirty="0">
                <a:solidFill>
                  <a:srgbClr val="FF0000"/>
                </a:solidFill>
              </a:rPr>
              <a:t>Women came to be associated with domestic duties</a:t>
            </a:r>
            <a:r>
              <a:rPr lang="en-US" sz="2400" dirty="0"/>
              <a:t>, such as housekeeping, food preparation, child rearing and nurturing, and household management.</a:t>
            </a:r>
          </a:p>
          <a:p>
            <a:pPr lvl="1"/>
            <a:r>
              <a:rPr lang="en-US" sz="2400" dirty="0">
                <a:solidFill>
                  <a:srgbClr val="FF0000"/>
                </a:solidFill>
              </a:rPr>
              <a:t>The man came to be associated almost exclusively with breadwinning.</a:t>
            </a:r>
          </a:p>
        </p:txBody>
      </p:sp>
      <p:pic>
        <p:nvPicPr>
          <p:cNvPr id="37892" name="Picture 4" descr="woman_at_stove_c"/>
          <p:cNvPicPr>
            <a:picLocks noChangeAspect="1" noChangeArrowheads="1"/>
          </p:cNvPicPr>
          <p:nvPr/>
        </p:nvPicPr>
        <p:blipFill>
          <a:blip r:embed="rId3"/>
          <a:srcRect l="46512"/>
          <a:stretch>
            <a:fillRect/>
          </a:stretch>
        </p:blipFill>
        <p:spPr bwMode="auto">
          <a:xfrm>
            <a:off x="6335713" y="1752600"/>
            <a:ext cx="2484437" cy="38862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fade">
                                      <p:cBhvr>
                                        <p:cTn id="7" dur="20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normAutofit fontScale="90000"/>
          </a:bodyPr>
          <a:lstStyle/>
          <a:p>
            <a:r>
              <a:rPr lang="en-GB"/>
              <a:t>How many people were there?</a:t>
            </a:r>
          </a:p>
        </p:txBody>
      </p:sp>
      <p:pic>
        <p:nvPicPr>
          <p:cNvPr id="15364" name="Picture 4" descr="UK population in 1750"/>
          <p:cNvPicPr>
            <a:picLocks noChangeAspect="1" noChangeArrowheads="1"/>
          </p:cNvPicPr>
          <p:nvPr/>
        </p:nvPicPr>
        <p:blipFill>
          <a:blip r:embed="rId3"/>
          <a:srcRect l="8580" t="5399" r="1860"/>
          <a:stretch>
            <a:fillRect/>
          </a:stretch>
        </p:blipFill>
        <p:spPr bwMode="auto">
          <a:xfrm>
            <a:off x="323850" y="1484313"/>
            <a:ext cx="4848225" cy="4897437"/>
          </a:xfrm>
          <a:prstGeom prst="rect">
            <a:avLst/>
          </a:prstGeom>
          <a:noFill/>
        </p:spPr>
      </p:pic>
      <p:sp>
        <p:nvSpPr>
          <p:cNvPr id="15365" name="AutoShape 5"/>
          <p:cNvSpPr>
            <a:spLocks noChangeArrowheads="1"/>
          </p:cNvSpPr>
          <p:nvPr/>
        </p:nvSpPr>
        <p:spPr bwMode="auto">
          <a:xfrm>
            <a:off x="5867400" y="1773238"/>
            <a:ext cx="2592388" cy="1584325"/>
          </a:xfrm>
          <a:prstGeom prst="wedgeRoundRectCallout">
            <a:avLst>
              <a:gd name="adj1" fmla="val -43750"/>
              <a:gd name="adj2" fmla="val 70000"/>
              <a:gd name="adj3" fmla="val 16667"/>
            </a:avLst>
          </a:prstGeom>
          <a:solidFill>
            <a:schemeClr val="accent1"/>
          </a:solidFill>
          <a:ln w="9525">
            <a:solidFill>
              <a:schemeClr val="tx1"/>
            </a:solidFill>
            <a:miter lim="800000"/>
            <a:headEnd/>
            <a:tailEnd/>
          </a:ln>
          <a:effectLst/>
        </p:spPr>
        <p:txBody>
          <a:bodyPr/>
          <a:lstStyle/>
          <a:p>
            <a:pPr algn="ctr"/>
            <a:r>
              <a:rPr lang="en-GB" sz="2400"/>
              <a:t>How do historians know how many people lived in Britain in 1750?</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r>
              <a:rPr lang="en-GB"/>
              <a:t>Who ruled?</a:t>
            </a:r>
          </a:p>
        </p:txBody>
      </p:sp>
      <p:sp>
        <p:nvSpPr>
          <p:cNvPr id="16387" name="Rectangle 3"/>
          <p:cNvSpPr>
            <a:spLocks noGrp="1" noChangeArrowheads="1"/>
          </p:cNvSpPr>
          <p:nvPr>
            <p:ph idx="1"/>
          </p:nvPr>
        </p:nvSpPr>
        <p:spPr>
          <a:xfrm>
            <a:off x="1835150" y="1600200"/>
            <a:ext cx="6851650" cy="4525963"/>
          </a:xfrm>
        </p:spPr>
        <p:txBody>
          <a:bodyPr/>
          <a:lstStyle/>
          <a:p>
            <a:r>
              <a:rPr lang="en-GB"/>
              <a:t>1714-27 George I – German-speaker fabled for his lovers!</a:t>
            </a:r>
          </a:p>
          <a:p>
            <a:r>
              <a:rPr lang="en-GB"/>
              <a:t>1727-1760 George II – preferred Germany, last King to fight in battle</a:t>
            </a:r>
          </a:p>
          <a:p>
            <a:r>
              <a:rPr lang="en-GB"/>
              <a:t>1760-1820 George III – English speaker, occupied Buckingham Palace, farmer George</a:t>
            </a:r>
          </a:p>
          <a:p>
            <a:endParaRPr lang="en-GB"/>
          </a:p>
        </p:txBody>
      </p:sp>
      <p:pic>
        <p:nvPicPr>
          <p:cNvPr id="16388" name="Picture 4" descr="George I">
            <a:hlinkClick r:id="rId3" action="ppaction://hlinksldjump"/>
          </p:cNvPr>
          <p:cNvPicPr>
            <a:picLocks noChangeAspect="1" noChangeArrowheads="1"/>
          </p:cNvPicPr>
          <p:nvPr/>
        </p:nvPicPr>
        <p:blipFill>
          <a:blip r:embed="rId4"/>
          <a:srcRect/>
          <a:stretch>
            <a:fillRect/>
          </a:stretch>
        </p:blipFill>
        <p:spPr bwMode="auto">
          <a:xfrm>
            <a:off x="395288" y="1196975"/>
            <a:ext cx="914400" cy="1238250"/>
          </a:xfrm>
          <a:prstGeom prst="rect">
            <a:avLst/>
          </a:prstGeom>
          <a:noFill/>
        </p:spPr>
      </p:pic>
      <p:pic>
        <p:nvPicPr>
          <p:cNvPr id="16389" name="Picture 5" descr="George II">
            <a:hlinkClick r:id="rId5" action="ppaction://hlinksldjump"/>
          </p:cNvPr>
          <p:cNvPicPr>
            <a:picLocks noChangeAspect="1" noChangeArrowheads="1"/>
          </p:cNvPicPr>
          <p:nvPr/>
        </p:nvPicPr>
        <p:blipFill>
          <a:blip r:embed="rId6"/>
          <a:srcRect/>
          <a:stretch>
            <a:fillRect/>
          </a:stretch>
        </p:blipFill>
        <p:spPr bwMode="auto">
          <a:xfrm>
            <a:off x="395288" y="2806700"/>
            <a:ext cx="831850" cy="909638"/>
          </a:xfrm>
          <a:prstGeom prst="rect">
            <a:avLst/>
          </a:prstGeom>
          <a:noFill/>
        </p:spPr>
      </p:pic>
      <p:pic>
        <p:nvPicPr>
          <p:cNvPr id="16390" name="Picture 6" descr="George III">
            <a:hlinkClick r:id="rId7" action="ppaction://hlinksldjump"/>
          </p:cNvPr>
          <p:cNvPicPr>
            <a:picLocks noChangeAspect="1" noChangeArrowheads="1"/>
          </p:cNvPicPr>
          <p:nvPr/>
        </p:nvPicPr>
        <p:blipFill>
          <a:blip r:embed="rId8"/>
          <a:srcRect/>
          <a:stretch>
            <a:fillRect/>
          </a:stretch>
        </p:blipFill>
        <p:spPr bwMode="auto">
          <a:xfrm>
            <a:off x="395288" y="4148138"/>
            <a:ext cx="781050" cy="1081087"/>
          </a:xfrm>
          <a:prstGeom prst="rect">
            <a:avLst/>
          </a:prstGeom>
          <a:noFill/>
        </p:spPr>
      </p:pic>
      <p:pic>
        <p:nvPicPr>
          <p:cNvPr id="16391" name="Picture 7" descr="Walpole"/>
          <p:cNvPicPr>
            <a:picLocks noChangeAspect="1" noChangeArrowheads="1"/>
          </p:cNvPicPr>
          <p:nvPr/>
        </p:nvPicPr>
        <p:blipFill>
          <a:blip r:embed="rId9"/>
          <a:srcRect/>
          <a:stretch>
            <a:fillRect/>
          </a:stretch>
        </p:blipFill>
        <p:spPr bwMode="auto">
          <a:xfrm>
            <a:off x="7380288" y="4941888"/>
            <a:ext cx="1154112" cy="1598612"/>
          </a:xfrm>
          <a:prstGeom prst="rect">
            <a:avLst/>
          </a:prstGeom>
          <a:noFill/>
        </p:spPr>
      </p:pic>
      <p:sp>
        <p:nvSpPr>
          <p:cNvPr id="16392" name="Text Box 8"/>
          <p:cNvSpPr txBox="1">
            <a:spLocks noChangeArrowheads="1"/>
          </p:cNvSpPr>
          <p:nvPr/>
        </p:nvSpPr>
        <p:spPr bwMode="auto">
          <a:xfrm>
            <a:off x="5867400" y="6302375"/>
            <a:ext cx="1871663" cy="366713"/>
          </a:xfrm>
          <a:prstGeom prst="rect">
            <a:avLst/>
          </a:prstGeom>
          <a:noFill/>
          <a:ln w="9525">
            <a:noFill/>
            <a:miter lim="800000"/>
            <a:headEnd/>
            <a:tailEnd/>
          </a:ln>
          <a:effectLst/>
        </p:spPr>
        <p:txBody>
          <a:bodyPr>
            <a:spAutoFit/>
          </a:bodyPr>
          <a:lstStyle/>
          <a:p>
            <a:pPr algn="ctr">
              <a:spcBef>
                <a:spcPct val="50000"/>
              </a:spcBef>
            </a:pPr>
            <a:r>
              <a:rPr lang="en-GB"/>
              <a:t>Walpole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r>
              <a:rPr lang="en-GB"/>
              <a:t>How healthy were people?</a:t>
            </a:r>
          </a:p>
        </p:txBody>
      </p:sp>
      <p:sp>
        <p:nvSpPr>
          <p:cNvPr id="24579" name="Rectangle 3"/>
          <p:cNvSpPr>
            <a:spLocks noGrp="1" noChangeArrowheads="1"/>
          </p:cNvSpPr>
          <p:nvPr>
            <p:ph idx="1"/>
          </p:nvPr>
        </p:nvSpPr>
        <p:spPr/>
        <p:txBody>
          <a:bodyPr/>
          <a:lstStyle/>
          <a:p>
            <a:r>
              <a:rPr lang="en-GB" dirty="0"/>
              <a:t>Medicine &amp; hygiene very primitive</a:t>
            </a:r>
          </a:p>
          <a:p>
            <a:r>
              <a:rPr lang="en-GB" dirty="0"/>
              <a:t>Killer diseases – pneumonia, bronchitis, diphtheria, tuberculosis, cholera &amp; smallpox</a:t>
            </a:r>
          </a:p>
          <a:p>
            <a:r>
              <a:rPr lang="en-GB" dirty="0">
                <a:solidFill>
                  <a:srgbClr val="FFFF00"/>
                </a:solidFill>
              </a:rPr>
              <a:t>Average life expectancy 30 yrs</a:t>
            </a:r>
          </a:p>
          <a:p>
            <a:r>
              <a:rPr lang="en-GB" dirty="0">
                <a:solidFill>
                  <a:srgbClr val="FFFF00"/>
                </a:solidFill>
              </a:rPr>
              <a:t>15 in every 100 children died before 1</a:t>
            </a:r>
            <a:r>
              <a:rPr lang="en-GB" baseline="30000" dirty="0">
                <a:solidFill>
                  <a:srgbClr val="FFFF00"/>
                </a:solidFill>
              </a:rPr>
              <a:t>st</a:t>
            </a:r>
            <a:r>
              <a:rPr lang="en-GB" dirty="0">
                <a:solidFill>
                  <a:srgbClr val="FFFF00"/>
                </a:solidFill>
              </a:rPr>
              <a:t> birthday</a:t>
            </a:r>
          </a:p>
          <a:p>
            <a:r>
              <a:rPr lang="en-GB" dirty="0">
                <a:solidFill>
                  <a:srgbClr val="FFFF00"/>
                </a:solidFill>
              </a:rPr>
              <a:t>1 in 5 mothers died</a:t>
            </a:r>
          </a:p>
        </p:txBody>
      </p:sp>
      <p:pic>
        <p:nvPicPr>
          <p:cNvPr id="24580" name="Picture 4" descr="anthrax_bacteria"/>
          <p:cNvPicPr>
            <a:picLocks noChangeAspect="1" noChangeArrowheads="1"/>
          </p:cNvPicPr>
          <p:nvPr/>
        </p:nvPicPr>
        <p:blipFill>
          <a:blip r:embed="rId3"/>
          <a:srcRect/>
          <a:stretch>
            <a:fillRect/>
          </a:stretch>
        </p:blipFill>
        <p:spPr bwMode="auto">
          <a:xfrm>
            <a:off x="4932363" y="4724400"/>
            <a:ext cx="2381250" cy="1590675"/>
          </a:xfrm>
          <a:prstGeom prst="rect">
            <a:avLst/>
          </a:prstGeom>
          <a:noFill/>
        </p:spPr>
      </p:pic>
      <p:sp>
        <p:nvSpPr>
          <p:cNvPr id="24581" name="Text Box 5"/>
          <p:cNvSpPr txBox="1">
            <a:spLocks noChangeArrowheads="1"/>
          </p:cNvSpPr>
          <p:nvPr/>
        </p:nvSpPr>
        <p:spPr bwMode="auto">
          <a:xfrm>
            <a:off x="7308850" y="6237288"/>
            <a:ext cx="1008063" cy="366712"/>
          </a:xfrm>
          <a:prstGeom prst="rect">
            <a:avLst/>
          </a:prstGeom>
          <a:noFill/>
          <a:ln w="9525">
            <a:noFill/>
            <a:miter lim="800000"/>
            <a:headEnd/>
            <a:tailEnd/>
          </a:ln>
          <a:effectLst/>
        </p:spPr>
        <p:txBody>
          <a:bodyPr>
            <a:spAutoFit/>
          </a:bodyPr>
          <a:lstStyle/>
          <a:p>
            <a:pPr>
              <a:spcBef>
                <a:spcPct val="50000"/>
              </a:spcBef>
            </a:pPr>
            <a:r>
              <a:rPr lang="en-GB"/>
              <a:t>Bacteria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r>
              <a:rPr lang="en-GB"/>
              <a:t>How did people get around?</a:t>
            </a:r>
          </a:p>
        </p:txBody>
      </p:sp>
      <p:sp>
        <p:nvSpPr>
          <p:cNvPr id="25604" name="Rectangle 4"/>
          <p:cNvSpPr>
            <a:spLocks noGrp="1" noChangeArrowheads="1"/>
          </p:cNvSpPr>
          <p:nvPr>
            <p:ph type="body" sz="half" idx="1"/>
          </p:nvPr>
        </p:nvSpPr>
        <p:spPr/>
        <p:txBody>
          <a:bodyPr>
            <a:normAutofit lnSpcReduction="10000"/>
          </a:bodyPr>
          <a:lstStyle/>
          <a:p>
            <a:pPr>
              <a:lnSpc>
                <a:spcPct val="90000"/>
              </a:lnSpc>
            </a:pPr>
            <a:r>
              <a:rPr lang="en-GB" sz="2800"/>
              <a:t>‘We set out at six in the morning and didn’t get out of the carriages (except when we overturned or got stuck in the mud) for 14 hours. We had nothing to eat and passed through some of the worst roads I ever saw in my life’</a:t>
            </a:r>
          </a:p>
        </p:txBody>
      </p:sp>
      <p:pic>
        <p:nvPicPr>
          <p:cNvPr id="25606" name="Picture 6" descr="mail coach"/>
          <p:cNvPicPr>
            <a:picLocks noGrp="1" noChangeAspect="1" noChangeArrowheads="1"/>
          </p:cNvPicPr>
          <p:nvPr>
            <p:ph sz="half" idx="2"/>
          </p:nvPr>
        </p:nvPicPr>
        <p:blipFill>
          <a:blip r:embed="rId3"/>
          <a:stretch>
            <a:fillRect/>
          </a:stretch>
        </p:blipFill>
        <p:spPr>
          <a:xfrm>
            <a:off x="2984009" y="3938588"/>
            <a:ext cx="3175981" cy="2187575"/>
          </a:xfrm>
          <a:noFill/>
          <a:ln/>
        </p:spPr>
      </p:pic>
      <p:sp>
        <p:nvSpPr>
          <p:cNvPr id="25607" name="AutoShape 7"/>
          <p:cNvSpPr>
            <a:spLocks noChangeArrowheads="1"/>
          </p:cNvSpPr>
          <p:nvPr/>
        </p:nvSpPr>
        <p:spPr bwMode="auto">
          <a:xfrm>
            <a:off x="250825" y="3787775"/>
            <a:ext cx="2305050" cy="2736850"/>
          </a:xfrm>
          <a:prstGeom prst="wedgeRoundRectCallout">
            <a:avLst>
              <a:gd name="adj1" fmla="val 68731"/>
              <a:gd name="adj2" fmla="val -41648"/>
              <a:gd name="adj3" fmla="val 16667"/>
            </a:avLst>
          </a:prstGeom>
          <a:solidFill>
            <a:schemeClr val="accent1"/>
          </a:solidFill>
          <a:ln w="9525">
            <a:solidFill>
              <a:schemeClr val="tx1"/>
            </a:solidFill>
            <a:miter lim="800000"/>
            <a:headEnd/>
            <a:tailEnd/>
          </a:ln>
          <a:effectLst/>
        </p:spPr>
        <p:txBody>
          <a:bodyPr/>
          <a:lstStyle/>
          <a:p>
            <a:pPr algn="ctr"/>
            <a:r>
              <a:rPr lang="en-GB"/>
              <a:t>This is a description of a journey by Queen Anne in 1704 from Windsor to Petworth – a journey of 40 miles. What does it tell us about transport at the time?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r>
              <a:rPr lang="en-GB"/>
              <a:t>How did people make money?</a:t>
            </a:r>
          </a:p>
        </p:txBody>
      </p:sp>
      <p:sp>
        <p:nvSpPr>
          <p:cNvPr id="27651" name="Rectangle 3"/>
          <p:cNvSpPr>
            <a:spLocks noGrp="1" noChangeArrowheads="1"/>
          </p:cNvSpPr>
          <p:nvPr>
            <p:ph idx="1"/>
          </p:nvPr>
        </p:nvSpPr>
        <p:spPr>
          <a:xfrm>
            <a:off x="457200" y="1600200"/>
            <a:ext cx="6778625" cy="3484563"/>
          </a:xfrm>
        </p:spPr>
        <p:txBody>
          <a:bodyPr/>
          <a:lstStyle/>
          <a:p>
            <a:pPr>
              <a:lnSpc>
                <a:spcPct val="80000"/>
              </a:lnSpc>
            </a:pPr>
            <a:r>
              <a:rPr lang="en-GB" sz="2800" dirty="0">
                <a:solidFill>
                  <a:srgbClr val="FFFF00"/>
                </a:solidFill>
              </a:rPr>
              <a:t>8 out of 10 worked in countryside</a:t>
            </a:r>
          </a:p>
          <a:p>
            <a:pPr>
              <a:lnSpc>
                <a:spcPct val="80000"/>
              </a:lnSpc>
            </a:pPr>
            <a:r>
              <a:rPr lang="en-GB" sz="2800" dirty="0">
                <a:solidFill>
                  <a:srgbClr val="FFFF00"/>
                </a:solidFill>
              </a:rPr>
              <a:t>Subsistence farming</a:t>
            </a:r>
          </a:p>
          <a:p>
            <a:pPr>
              <a:lnSpc>
                <a:spcPct val="80000"/>
              </a:lnSpc>
            </a:pPr>
            <a:r>
              <a:rPr lang="en-GB" sz="2800" dirty="0">
                <a:solidFill>
                  <a:srgbClr val="FFFF00"/>
                </a:solidFill>
              </a:rPr>
              <a:t>Cottage industries - factories rarely employed more than 50 people</a:t>
            </a:r>
          </a:p>
          <a:p>
            <a:pPr>
              <a:lnSpc>
                <a:spcPct val="80000"/>
              </a:lnSpc>
            </a:pPr>
            <a:r>
              <a:rPr lang="en-GB" sz="2800" dirty="0">
                <a:solidFill>
                  <a:srgbClr val="FFFF00"/>
                </a:solidFill>
              </a:rPr>
              <a:t>Handmade – buttons, needles, cloth, bricks, pottery, bread etc.</a:t>
            </a:r>
          </a:p>
          <a:p>
            <a:pPr>
              <a:lnSpc>
                <a:spcPct val="80000"/>
              </a:lnSpc>
            </a:pPr>
            <a:r>
              <a:rPr lang="en-GB" sz="2800" dirty="0"/>
              <a:t>Developing towns – Liverpool, </a:t>
            </a:r>
          </a:p>
          <a:p>
            <a:pPr>
              <a:lnSpc>
                <a:spcPct val="80000"/>
              </a:lnSpc>
              <a:buFont typeface="Wingdings" pitchFamily="2" charset="2"/>
              <a:buNone/>
            </a:pPr>
            <a:r>
              <a:rPr lang="en-GB" sz="2800" dirty="0"/>
              <a:t>	Birmingham, Glasgow</a:t>
            </a:r>
          </a:p>
          <a:p>
            <a:pPr>
              <a:lnSpc>
                <a:spcPct val="80000"/>
              </a:lnSpc>
              <a:buFont typeface="Wingdings" pitchFamily="2" charset="2"/>
              <a:buNone/>
            </a:pPr>
            <a:endParaRPr lang="en-GB" sz="2800" dirty="0"/>
          </a:p>
        </p:txBody>
      </p:sp>
      <p:sp>
        <p:nvSpPr>
          <p:cNvPr id="27652" name="AutoShape 4"/>
          <p:cNvSpPr>
            <a:spLocks noChangeArrowheads="1"/>
          </p:cNvSpPr>
          <p:nvPr/>
        </p:nvSpPr>
        <p:spPr bwMode="auto">
          <a:xfrm>
            <a:off x="1116013" y="5300663"/>
            <a:ext cx="2663825" cy="1223962"/>
          </a:xfrm>
          <a:prstGeom prst="wedgeRoundRectCallout">
            <a:avLst>
              <a:gd name="adj1" fmla="val 75806"/>
              <a:gd name="adj2" fmla="val 37287"/>
              <a:gd name="adj3" fmla="val 16667"/>
            </a:avLst>
          </a:prstGeom>
          <a:solidFill>
            <a:schemeClr val="accent1"/>
          </a:solidFill>
          <a:ln w="9525">
            <a:solidFill>
              <a:schemeClr val="tx1"/>
            </a:solidFill>
            <a:miter lim="800000"/>
            <a:headEnd/>
            <a:tailEnd/>
          </a:ln>
          <a:effectLst/>
        </p:spPr>
        <p:txBody>
          <a:bodyPr/>
          <a:lstStyle/>
          <a:p>
            <a:pPr algn="ctr"/>
            <a:r>
              <a:rPr lang="en-GB"/>
              <a:t>How many objects do you have about you or can you see in the room that are handmade?</a:t>
            </a:r>
          </a:p>
        </p:txBody>
      </p:sp>
      <p:pic>
        <p:nvPicPr>
          <p:cNvPr id="27653" name="Picture 5" descr="TEXweavP"/>
          <p:cNvPicPr>
            <a:picLocks noChangeAspect="1" noChangeArrowheads="1"/>
          </p:cNvPicPr>
          <p:nvPr/>
        </p:nvPicPr>
        <p:blipFill>
          <a:blip r:embed="rId3"/>
          <a:srcRect/>
          <a:stretch>
            <a:fillRect/>
          </a:stretch>
        </p:blipFill>
        <p:spPr bwMode="auto">
          <a:xfrm>
            <a:off x="6516688" y="4121150"/>
            <a:ext cx="2303462" cy="2736850"/>
          </a:xfrm>
          <a:prstGeom prst="rect">
            <a:avLst/>
          </a:prstGeom>
          <a:noFill/>
        </p:spPr>
      </p:pic>
      <p:sp>
        <p:nvSpPr>
          <p:cNvPr id="27654" name="Text Box 6"/>
          <p:cNvSpPr txBox="1">
            <a:spLocks noChangeArrowheads="1"/>
          </p:cNvSpPr>
          <p:nvPr/>
        </p:nvSpPr>
        <p:spPr bwMode="auto">
          <a:xfrm>
            <a:off x="7308850" y="3429000"/>
            <a:ext cx="1584325" cy="366713"/>
          </a:xfrm>
          <a:prstGeom prst="rect">
            <a:avLst/>
          </a:prstGeom>
          <a:noFill/>
          <a:ln w="9525">
            <a:noFill/>
            <a:miter lim="800000"/>
            <a:headEnd/>
            <a:tailEnd/>
          </a:ln>
          <a:effectLst/>
        </p:spPr>
        <p:txBody>
          <a:bodyPr>
            <a:spAutoFit/>
          </a:bodyPr>
          <a:lstStyle/>
          <a:p>
            <a:pPr>
              <a:spcBef>
                <a:spcPct val="50000"/>
              </a:spcBef>
            </a:pPr>
            <a:r>
              <a:rPr lang="en-GB"/>
              <a:t>Welsh spinsters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Changes</a:t>
            </a:r>
            <a:endParaRPr lang="en-US" dirty="0"/>
          </a:p>
        </p:txBody>
      </p:sp>
      <p:sp>
        <p:nvSpPr>
          <p:cNvPr id="3" name="Content Placeholder 2"/>
          <p:cNvSpPr>
            <a:spLocks noGrp="1"/>
          </p:cNvSpPr>
          <p:nvPr>
            <p:ph idx="1"/>
          </p:nvPr>
        </p:nvSpPr>
        <p:spPr/>
        <p:txBody>
          <a:bodyPr>
            <a:normAutofit/>
          </a:bodyPr>
          <a:lstStyle/>
          <a:p>
            <a:r>
              <a:rPr lang="en-US" dirty="0" smtClean="0">
                <a:solidFill>
                  <a:srgbClr val="FFFF00"/>
                </a:solidFill>
              </a:rPr>
              <a:t>In 1750, most people worked using handmade tools, living in simple homes lit by candles.  Many people made their own clothes/grew their own food.</a:t>
            </a:r>
          </a:p>
          <a:p>
            <a:r>
              <a:rPr lang="en-US" dirty="0" smtClean="0">
                <a:solidFill>
                  <a:srgbClr val="FFFF00"/>
                </a:solidFill>
              </a:rPr>
              <a:t>By the 1850’s people began to change their lifestyles to move to larger cities to work in factories etc.</a:t>
            </a:r>
          </a:p>
          <a:p>
            <a:r>
              <a:rPr lang="en-US" dirty="0" smtClean="0">
                <a:solidFill>
                  <a:srgbClr val="FFFF00"/>
                </a:solidFill>
              </a:rPr>
              <a:t>In these towns, people were able to easily buy goods produced by other people</a:t>
            </a:r>
            <a:r>
              <a:rPr lang="en-US" dirty="0" smtClean="0">
                <a:solidFill>
                  <a:srgbClr val="FF0000"/>
                </a:solidFill>
              </a:rPr>
              <a:t>.</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72" name="Rectangle 32"/>
          <p:cNvSpPr>
            <a:spLocks noGrp="1" noChangeArrowheads="1"/>
          </p:cNvSpPr>
          <p:nvPr>
            <p:ph type="title"/>
          </p:nvPr>
        </p:nvSpPr>
        <p:spPr/>
        <p:txBody>
          <a:bodyPr/>
          <a:lstStyle/>
          <a:p>
            <a:endParaRPr lang="en-US"/>
          </a:p>
        </p:txBody>
      </p:sp>
      <p:graphicFrame>
        <p:nvGraphicFramePr>
          <p:cNvPr id="87095" name="Group 55"/>
          <p:cNvGraphicFramePr>
            <a:graphicFrameLocks noGrp="1"/>
          </p:cNvGraphicFramePr>
          <p:nvPr>
            <p:ph type="tbl" idx="1"/>
          </p:nvPr>
        </p:nvGraphicFramePr>
        <p:xfrm>
          <a:off x="611188" y="115888"/>
          <a:ext cx="8208962" cy="6628067"/>
        </p:xfrm>
        <a:graphic>
          <a:graphicData uri="http://schemas.openxmlformats.org/drawingml/2006/table">
            <a:tbl>
              <a:tblPr/>
              <a:tblGrid>
                <a:gridCol w="2054225"/>
                <a:gridCol w="2051050"/>
                <a:gridCol w="2049462"/>
                <a:gridCol w="2054225"/>
              </a:tblGrid>
              <a:tr h="600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Comic Sans MS" pitchFamily="66" charset="0"/>
                        </a:rPr>
                        <a:t>1750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Comic Sans MS" pitchFamily="66" charset="0"/>
                        </a:rPr>
                        <a:t>1830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Comic Sans MS" pitchFamily="66" charset="0"/>
                        </a:rPr>
                        <a:t>1890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7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Comic Sans MS" pitchFamily="66" charset="0"/>
                        </a:rPr>
                        <a:t>Power / energy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1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Comic Sans MS" pitchFamily="66" charset="0"/>
                        </a:rPr>
                        <a:t>Population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Comic Sans MS" pitchFamily="66" charset="0"/>
                        </a:rPr>
                        <a:t>density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54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Comic Sans MS" pitchFamily="66" charset="0"/>
                        </a:rPr>
                        <a:t>Transport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98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Comic Sans MS" pitchFamily="66" charset="0"/>
                        </a:rPr>
                        <a:t>Work / jobs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297</TotalTime>
  <Words>1120</Words>
  <Application>Microsoft Office PowerPoint</Application>
  <PresentationFormat>On-screen Show (4:3)</PresentationFormat>
  <Paragraphs>173</Paragraphs>
  <Slides>24</Slides>
  <Notes>24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Apex</vt:lpstr>
      <vt:lpstr>Chart</vt:lpstr>
      <vt:lpstr>Dawn of the Industrial Age In Britain</vt:lpstr>
      <vt:lpstr>Life before Technology</vt:lpstr>
      <vt:lpstr>How many people were there?</vt:lpstr>
      <vt:lpstr>Who ruled?</vt:lpstr>
      <vt:lpstr>How healthy were people?</vt:lpstr>
      <vt:lpstr>How did people get around?</vt:lpstr>
      <vt:lpstr>How did people make money?</vt:lpstr>
      <vt:lpstr>Life Changes</vt:lpstr>
      <vt:lpstr>Slide 9</vt:lpstr>
      <vt:lpstr>Slide 10</vt:lpstr>
      <vt:lpstr>New Inventions</vt:lpstr>
      <vt:lpstr>Mechanization</vt:lpstr>
      <vt:lpstr>At the Expense of Workers</vt:lpstr>
      <vt:lpstr>Urban Growth</vt:lpstr>
      <vt:lpstr>Population Growth</vt:lpstr>
      <vt:lpstr>The Plight of the Cities</vt:lpstr>
      <vt:lpstr>Conditions in the  Countryside</vt:lpstr>
      <vt:lpstr>The Role of the Railroads</vt:lpstr>
      <vt:lpstr>The Labor Force</vt:lpstr>
      <vt:lpstr>The Condition of Labor</vt:lpstr>
      <vt:lpstr>Prolitarianization</vt:lpstr>
      <vt:lpstr>Family Structures Changed</vt:lpstr>
      <vt:lpstr>Family as a Unit of Consumption</vt:lpstr>
      <vt:lpstr>Gender-Determined Roles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Rimmey</dc:creator>
  <cp:lastModifiedBy>Rimmey</cp:lastModifiedBy>
  <cp:revision>18</cp:revision>
  <dcterms:created xsi:type="dcterms:W3CDTF">2009-05-06T15:27:05Z</dcterms:created>
  <dcterms:modified xsi:type="dcterms:W3CDTF">2009-05-08T20:01:28Z</dcterms:modified>
</cp:coreProperties>
</file>