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3" r:id="rId7"/>
    <p:sldId id="264" r:id="rId8"/>
    <p:sldId id="265" r:id="rId9"/>
    <p:sldId id="262"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4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7C8698-4267-4E03-92DB-C8657B7B32EB}" type="datetimeFigureOut">
              <a:rPr lang="en-US" smtClean="0"/>
              <a:pPr/>
              <a:t>4/7/2015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5B9B23-1A3D-4D88-8AA2-49592B908FBA}" type="slidenum">
              <a:rPr lang="en-US" smtClean="0"/>
              <a:pPr/>
              <a:t>‹#›</a:t>
            </a:fld>
            <a:endParaRPr lang="en-US"/>
          </a:p>
        </p:txBody>
      </p:sp>
    </p:spTree>
    <p:extLst>
      <p:ext uri="{BB962C8B-B14F-4D97-AF65-F5344CB8AC3E}">
        <p14:creationId xmlns:p14="http://schemas.microsoft.com/office/powerpoint/2010/main" val="284705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5B9B23-1A3D-4D88-8AA2-49592B908FBA}" type="slidenum">
              <a:rPr lang="en-US" smtClean="0"/>
              <a:pPr/>
              <a:t>12</a:t>
            </a:fld>
            <a:endParaRPr lang="en-US"/>
          </a:p>
        </p:txBody>
      </p:sp>
    </p:spTree>
    <p:extLst>
      <p:ext uri="{BB962C8B-B14F-4D97-AF65-F5344CB8AC3E}">
        <p14:creationId xmlns:p14="http://schemas.microsoft.com/office/powerpoint/2010/main" val="187657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AAA416-0682-4DDA-95D2-70B6139ECC39}"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A4F49-3BF3-4E15-9E26-B1633852BF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AA416-0682-4DDA-95D2-70B6139ECC39}"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A4F49-3BF3-4E15-9E26-B1633852BF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AA416-0682-4DDA-95D2-70B6139ECC39}"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A4F49-3BF3-4E15-9E26-B1633852BF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AA416-0682-4DDA-95D2-70B6139ECC39}"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A4F49-3BF3-4E15-9E26-B1633852BF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AA416-0682-4DDA-95D2-70B6139ECC39}" type="datetimeFigureOut">
              <a:rPr lang="en-US" smtClean="0"/>
              <a:pPr/>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5A4F49-3BF3-4E15-9E26-B1633852BF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AAA416-0682-4DDA-95D2-70B6139ECC39}"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A4F49-3BF3-4E15-9E26-B1633852BF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AAA416-0682-4DDA-95D2-70B6139ECC39}" type="datetimeFigureOut">
              <a:rPr lang="en-US" smtClean="0"/>
              <a:pPr/>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5A4F49-3BF3-4E15-9E26-B1633852BF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AAA416-0682-4DDA-95D2-70B6139ECC39}" type="datetimeFigureOut">
              <a:rPr lang="en-US" smtClean="0"/>
              <a:pPr/>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5A4F49-3BF3-4E15-9E26-B1633852BF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AA416-0682-4DDA-95D2-70B6139ECC39}" type="datetimeFigureOut">
              <a:rPr lang="en-US" smtClean="0"/>
              <a:pPr/>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5A4F49-3BF3-4E15-9E26-B1633852BF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AA416-0682-4DDA-95D2-70B6139ECC39}"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A4F49-3BF3-4E15-9E26-B1633852BF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AA416-0682-4DDA-95D2-70B6139ECC39}" type="datetimeFigureOut">
              <a:rPr lang="en-US" smtClean="0"/>
              <a:pPr/>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5A4F49-3BF3-4E15-9E26-B1633852BF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AA416-0682-4DDA-95D2-70B6139ECC39}" type="datetimeFigureOut">
              <a:rPr lang="en-US" smtClean="0"/>
              <a:pPr/>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A4F49-3BF3-4E15-9E26-B1633852BF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362199"/>
          </a:xfrm>
        </p:spPr>
        <p:txBody>
          <a:bodyPr/>
          <a:lstStyle/>
          <a:p>
            <a:r>
              <a:rPr lang="en-US" sz="8000" dirty="0" smtClean="0"/>
              <a:t>Rationing</a:t>
            </a:r>
            <a:endParaRPr lang="en-US" sz="8000" dirty="0"/>
          </a:p>
        </p:txBody>
      </p:sp>
      <p:sp>
        <p:nvSpPr>
          <p:cNvPr id="3" name="Subtitle 2"/>
          <p:cNvSpPr>
            <a:spLocks noGrp="1"/>
          </p:cNvSpPr>
          <p:nvPr>
            <p:ph type="subTitle" idx="1"/>
          </p:nvPr>
        </p:nvSpPr>
        <p:spPr>
          <a:xfrm>
            <a:off x="1371600" y="2971800"/>
            <a:ext cx="6400800" cy="1981200"/>
          </a:xfrm>
        </p:spPr>
        <p:txBody>
          <a:bodyPr/>
          <a:lstStyle/>
          <a:p>
            <a:r>
              <a:rPr lang="en-US" dirty="0" smtClean="0"/>
              <a:t>You “buy” with </a:t>
            </a:r>
            <a:r>
              <a:rPr lang="en-US" dirty="0" err="1" smtClean="0"/>
              <a:t>ca$h</a:t>
            </a:r>
            <a:r>
              <a:rPr lang="en-US" dirty="0" smtClean="0"/>
              <a:t> money and/BUT you must ALSO have “the points;” the stamps, to buy.</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day ration</a:t>
            </a:r>
            <a:endParaRPr lang="en-US" dirty="0"/>
          </a:p>
        </p:txBody>
      </p:sp>
      <p:pic>
        <p:nvPicPr>
          <p:cNvPr id="4" name="Content Placeholder 3" descr="france-food-rations-with-text.jpg"/>
          <p:cNvPicPr>
            <a:picLocks noGrp="1" noChangeAspect="1"/>
          </p:cNvPicPr>
          <p:nvPr>
            <p:ph idx="1"/>
          </p:nvPr>
        </p:nvPicPr>
        <p:blipFill>
          <a:blip r:embed="rId2" cstate="print"/>
          <a:stretch>
            <a:fillRect/>
          </a:stretch>
        </p:blipFill>
        <p:spPr>
          <a:xfrm>
            <a:off x="304800" y="1143000"/>
            <a:ext cx="8458200" cy="54102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Gasoline rationing</a:t>
            </a:r>
            <a:endParaRPr lang="en-US" sz="3600" dirty="0"/>
          </a:p>
        </p:txBody>
      </p:sp>
      <p:pic>
        <p:nvPicPr>
          <p:cNvPr id="5" name="Content Placeholder 4" descr="6d-Gas-rations.jpg"/>
          <p:cNvPicPr>
            <a:picLocks noGrp="1" noChangeAspect="1"/>
          </p:cNvPicPr>
          <p:nvPr>
            <p:ph idx="1"/>
          </p:nvPr>
        </p:nvPicPr>
        <p:blipFill>
          <a:blip r:embed="rId2" cstate="print"/>
          <a:stretch>
            <a:fillRect/>
          </a:stretch>
        </p:blipFill>
        <p:spPr>
          <a:xfrm>
            <a:off x="3575050" y="643731"/>
            <a:ext cx="5111750" cy="5111750"/>
          </a:xfrm>
        </p:spPr>
      </p:pic>
      <p:sp>
        <p:nvSpPr>
          <p:cNvPr id="4" name="Text Placeholder 3"/>
          <p:cNvSpPr>
            <a:spLocks noGrp="1"/>
          </p:cNvSpPr>
          <p:nvPr>
            <p:ph type="body" sz="half" idx="2"/>
          </p:nvPr>
        </p:nvSpPr>
        <p:spPr/>
        <p:txBody>
          <a:bodyPr>
            <a:normAutofit/>
          </a:bodyPr>
          <a:lstStyle/>
          <a:p>
            <a:r>
              <a:rPr lang="en-US" sz="2400" dirty="0" smtClean="0"/>
              <a:t>A = nonessential;</a:t>
            </a:r>
          </a:p>
          <a:p>
            <a:r>
              <a:rPr lang="en-US" sz="2400" dirty="0" smtClean="0"/>
              <a:t>B= work use –a salesman</a:t>
            </a:r>
          </a:p>
          <a:p>
            <a:r>
              <a:rPr lang="en-US" sz="2400" dirty="0" smtClean="0"/>
              <a:t>C = essential –doctors, civil defense</a:t>
            </a:r>
          </a:p>
          <a:p>
            <a:r>
              <a:rPr lang="en-US" sz="2400" dirty="0" smtClean="0"/>
              <a:t>T = long distance trucks</a:t>
            </a:r>
          </a:p>
          <a:p>
            <a:r>
              <a:rPr lang="en-US" sz="2000" dirty="0" smtClean="0"/>
              <a:t>Most vehicles were grades A which meant that you got 3 gallons </a:t>
            </a:r>
            <a:r>
              <a:rPr lang="en-US" sz="2000" dirty="0" err="1" smtClean="0"/>
              <a:t>gasonine</a:t>
            </a:r>
            <a:r>
              <a:rPr lang="en-US" sz="2000" dirty="0" smtClean="0"/>
              <a:t> per week</a:t>
            </a:r>
            <a:endParaRPr lang="en-US"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items that were rationed</a:t>
            </a:r>
            <a:endParaRPr lang="en-US" dirty="0"/>
          </a:p>
        </p:txBody>
      </p:sp>
      <p:pic>
        <p:nvPicPr>
          <p:cNvPr id="5" name="Content Placeholder 4" descr="1942_04_20_life_magazine_ww2_hemline_adjustment_article.jpg"/>
          <p:cNvPicPr>
            <a:picLocks noGrp="1" noChangeAspect="1"/>
          </p:cNvPicPr>
          <p:nvPr>
            <p:ph idx="1"/>
          </p:nvPr>
        </p:nvPicPr>
        <p:blipFill>
          <a:blip r:embed="rId3" cstate="print"/>
          <a:stretch>
            <a:fillRect/>
          </a:stretch>
        </p:blipFill>
        <p:spPr>
          <a:xfrm>
            <a:off x="4483100" y="342106"/>
            <a:ext cx="3295650" cy="5715000"/>
          </a:xfrm>
        </p:spPr>
      </p:pic>
      <p:sp>
        <p:nvSpPr>
          <p:cNvPr id="4" name="Text Placeholder 3"/>
          <p:cNvSpPr>
            <a:spLocks noGrp="1"/>
          </p:cNvSpPr>
          <p:nvPr>
            <p:ph type="body" sz="half" idx="2"/>
          </p:nvPr>
        </p:nvSpPr>
        <p:spPr/>
        <p:txBody>
          <a:bodyPr/>
          <a:lstStyle/>
          <a:p>
            <a:r>
              <a:rPr lang="en-US" sz="2800" dirty="0" smtClean="0"/>
              <a:t>Rubber</a:t>
            </a:r>
          </a:p>
          <a:p>
            <a:r>
              <a:rPr lang="en-US" sz="2800" dirty="0" smtClean="0"/>
              <a:t>Fuel oil</a:t>
            </a:r>
          </a:p>
          <a:p>
            <a:r>
              <a:rPr lang="en-US" sz="2800" dirty="0" smtClean="0"/>
              <a:t>Cloth</a:t>
            </a:r>
          </a:p>
          <a:p>
            <a:r>
              <a:rPr lang="en-US" sz="2800" dirty="0" smtClean="0"/>
              <a:t>Typewriters</a:t>
            </a:r>
          </a:p>
          <a:p>
            <a:r>
              <a:rPr lang="en-US" sz="2800" dirty="0" smtClean="0"/>
              <a:t>Cars</a:t>
            </a:r>
          </a:p>
          <a:p>
            <a:r>
              <a:rPr lang="en-US" sz="2800" dirty="0" smtClean="0"/>
              <a:t>Bicycles</a:t>
            </a:r>
          </a:p>
          <a:p>
            <a:r>
              <a:rPr lang="en-US" sz="2800" dirty="0" smtClean="0"/>
              <a:t>Stoves</a:t>
            </a:r>
          </a:p>
          <a:p>
            <a:r>
              <a:rPr lang="en-US" sz="2800" dirty="0" smtClean="0"/>
              <a:t>Shoes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1943-original-vintage-war-poster-ww2-do-less-rationing-japan-nazi-germany_330877931041.jpg"/>
          <p:cNvPicPr>
            <a:picLocks noGrp="1" noChangeAspect="1"/>
          </p:cNvPicPr>
          <p:nvPr>
            <p:ph sz="half" idx="1"/>
          </p:nvPr>
        </p:nvPicPr>
        <p:blipFill>
          <a:blip r:embed="rId2" cstate="print"/>
          <a:stretch>
            <a:fillRect/>
          </a:stretch>
        </p:blipFill>
        <p:spPr>
          <a:xfrm>
            <a:off x="457200" y="304800"/>
            <a:ext cx="4191000" cy="6248400"/>
          </a:xfrm>
        </p:spPr>
      </p:pic>
      <p:pic>
        <p:nvPicPr>
          <p:cNvPr id="6" name="Content Placeholder 5" descr="5d096d821a14ac392344eeebb80e14ad.jpg"/>
          <p:cNvPicPr>
            <a:picLocks noGrp="1" noChangeAspect="1"/>
          </p:cNvPicPr>
          <p:nvPr>
            <p:ph sz="half" idx="2"/>
          </p:nvPr>
        </p:nvPicPr>
        <p:blipFill>
          <a:blip r:embed="rId3" cstate="print"/>
          <a:stretch>
            <a:fillRect/>
          </a:stretch>
        </p:blipFill>
        <p:spPr>
          <a:xfrm>
            <a:off x="4648200" y="304800"/>
            <a:ext cx="4191000" cy="62484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atican.jpg"/>
          <p:cNvPicPr>
            <a:picLocks noGrp="1" noChangeAspect="1"/>
          </p:cNvPicPr>
          <p:nvPr>
            <p:ph idx="1"/>
          </p:nvPr>
        </p:nvPicPr>
        <p:blipFill>
          <a:blip r:embed="rId2" cstate="print"/>
          <a:stretch>
            <a:fillRect/>
          </a:stretch>
        </p:blipFill>
        <p:spPr>
          <a:xfrm>
            <a:off x="1219200" y="152400"/>
            <a:ext cx="6400800" cy="6477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lstStyle/>
          <a:p>
            <a:r>
              <a:rPr lang="en-US" dirty="0" smtClean="0"/>
              <a:t>           </a:t>
            </a:r>
            <a:r>
              <a:rPr lang="en-US" sz="2800" dirty="0" smtClean="0"/>
              <a:t>Ration Points</a:t>
            </a:r>
            <a:endParaRPr lang="en-US" sz="2800" dirty="0"/>
          </a:p>
        </p:txBody>
      </p:sp>
      <p:pic>
        <p:nvPicPr>
          <p:cNvPr id="5" name="Content Placeholder 4" descr="ww2%20ration%20stampsa1.jpg"/>
          <p:cNvPicPr>
            <a:picLocks noGrp="1" noChangeAspect="1"/>
          </p:cNvPicPr>
          <p:nvPr>
            <p:ph idx="1"/>
          </p:nvPr>
        </p:nvPicPr>
        <p:blipFill>
          <a:blip r:embed="rId2" cstate="print"/>
          <a:stretch>
            <a:fillRect/>
          </a:stretch>
        </p:blipFill>
        <p:spPr>
          <a:xfrm>
            <a:off x="4114800" y="533400"/>
            <a:ext cx="4238625" cy="5867400"/>
          </a:xfrm>
        </p:spPr>
      </p:pic>
      <p:sp>
        <p:nvSpPr>
          <p:cNvPr id="4" name="Text Placeholder 3"/>
          <p:cNvSpPr>
            <a:spLocks noGrp="1"/>
          </p:cNvSpPr>
          <p:nvPr>
            <p:ph type="body" sz="half" idx="2"/>
          </p:nvPr>
        </p:nvSpPr>
        <p:spPr/>
        <p:txBody>
          <a:bodyPr>
            <a:normAutofit/>
          </a:bodyPr>
          <a:lstStyle/>
          <a:p>
            <a:r>
              <a:rPr lang="en-US" sz="2000" dirty="0" smtClean="0"/>
              <a:t>Each Person gets </a:t>
            </a:r>
            <a:r>
              <a:rPr lang="en-US" sz="2000" b="1" dirty="0" smtClean="0"/>
              <a:t>16 points  </a:t>
            </a:r>
            <a:r>
              <a:rPr lang="en-US" sz="2000" u="sng" dirty="0" smtClean="0"/>
              <a:t>a week</a:t>
            </a:r>
          </a:p>
          <a:p>
            <a:endParaRPr lang="en-US" sz="2000" dirty="0" smtClean="0"/>
          </a:p>
          <a:p>
            <a:r>
              <a:rPr lang="en-US" sz="2000" dirty="0" smtClean="0"/>
              <a:t>Canned goods (blue stamps) </a:t>
            </a:r>
            <a:r>
              <a:rPr lang="en-US" sz="2000" b="1" dirty="0" smtClean="0"/>
              <a:t>48 points </a:t>
            </a:r>
            <a:r>
              <a:rPr lang="en-US" sz="2000" u="sng" dirty="0" smtClean="0"/>
              <a:t>a month</a:t>
            </a:r>
          </a:p>
          <a:p>
            <a:endParaRPr lang="en-US" sz="2000" dirty="0" smtClean="0"/>
          </a:p>
          <a:p>
            <a:endParaRPr lang="en-US" sz="2000" dirty="0" smtClean="0"/>
          </a:p>
          <a:p>
            <a:r>
              <a:rPr lang="en-US" sz="2000" dirty="0" err="1" smtClean="0"/>
              <a:t>Wheatless</a:t>
            </a:r>
            <a:r>
              <a:rPr lang="en-US" sz="2000" dirty="0" smtClean="0"/>
              <a:t> Mondays</a:t>
            </a:r>
          </a:p>
          <a:p>
            <a:endParaRPr lang="en-US" sz="2000" dirty="0" smtClean="0"/>
          </a:p>
          <a:p>
            <a:r>
              <a:rPr lang="en-US" sz="2000" dirty="0" smtClean="0"/>
              <a:t>Meatless  Tuesdays</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rationing sign.jpg"/>
          <p:cNvPicPr>
            <a:picLocks noGrp="1" noChangeAspect="1"/>
          </p:cNvPicPr>
          <p:nvPr>
            <p:ph sz="half" idx="2"/>
          </p:nvPr>
        </p:nvPicPr>
        <p:blipFill>
          <a:blip r:embed="rId2" cstate="print"/>
          <a:stretch>
            <a:fillRect/>
          </a:stretch>
        </p:blipFill>
        <p:spPr>
          <a:xfrm>
            <a:off x="962819" y="2245519"/>
            <a:ext cx="3028950" cy="3810000"/>
          </a:xfrm>
        </p:spPr>
      </p:pic>
      <p:sp>
        <p:nvSpPr>
          <p:cNvPr id="5" name="Text Placeholder 4"/>
          <p:cNvSpPr>
            <a:spLocks noGrp="1"/>
          </p:cNvSpPr>
          <p:nvPr>
            <p:ph type="body" sz="quarter" idx="3"/>
          </p:nvPr>
        </p:nvSpPr>
        <p:spPr/>
        <p:txBody>
          <a:bodyPr/>
          <a:lstStyle/>
          <a:p>
            <a:endParaRPr lang="en-US"/>
          </a:p>
        </p:txBody>
      </p:sp>
      <p:pic>
        <p:nvPicPr>
          <p:cNvPr id="8" name="Content Placeholder 7" descr="untitled.bmp"/>
          <p:cNvPicPr>
            <a:picLocks noGrp="1" noChangeAspect="1"/>
          </p:cNvPicPr>
          <p:nvPr>
            <p:ph sz="quarter" idx="4"/>
          </p:nvPr>
        </p:nvPicPr>
        <p:blipFill>
          <a:blip r:embed="rId3" cstate="print"/>
          <a:stretch>
            <a:fillRect/>
          </a:stretch>
        </p:blipFill>
        <p:spPr>
          <a:xfrm>
            <a:off x="5264162" y="2174875"/>
            <a:ext cx="2803501" cy="395128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descr="homefront_news_wst_19440103.jpg"/>
          <p:cNvPicPr>
            <a:picLocks noGrp="1" noChangeAspect="1"/>
          </p:cNvPicPr>
          <p:nvPr>
            <p:ph type="pic" idx="1"/>
          </p:nvPr>
        </p:nvPicPr>
        <p:blipFill>
          <a:blip r:embed="rId2" cstate="print"/>
          <a:srcRect t="9334" b="9334"/>
          <a:stretch>
            <a:fillRect/>
          </a:stretch>
        </p:blipFill>
        <p:spPr>
          <a:xfrm>
            <a:off x="304800" y="0"/>
            <a:ext cx="8534400" cy="6096000"/>
          </a:xfrm>
        </p:spPr>
      </p:pic>
      <p:sp>
        <p:nvSpPr>
          <p:cNvPr id="4" name="Text Placeholder 3"/>
          <p:cNvSpPr>
            <a:spLocks noGrp="1"/>
          </p:cNvSpPr>
          <p:nvPr>
            <p:ph type="body" sz="half" idx="2"/>
          </p:nvPr>
        </p:nvSpPr>
        <p:spPr>
          <a:xfrm>
            <a:off x="1828800" y="6172200"/>
            <a:ext cx="6324600" cy="685800"/>
          </a:xfrm>
        </p:spPr>
        <p:txBody>
          <a:bodyPr>
            <a:normAutofit/>
          </a:bodyPr>
          <a:lstStyle/>
          <a:p>
            <a:r>
              <a:rPr lang="en-US" sz="3200" dirty="0" smtClean="0"/>
              <a:t>Each person gets 16 points a week</a:t>
            </a:r>
            <a:endParaRPr lang="en-US"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0" y="8468"/>
            <a:ext cx="9144000" cy="6432530"/>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1" u="none" strike="noStrike" cap="none" normalizeH="0" baseline="0" dirty="0" err="1" smtClean="0">
                <a:ln>
                  <a:noFill/>
                </a:ln>
                <a:solidFill>
                  <a:schemeClr val="tx1"/>
                </a:solidFill>
                <a:effectLst/>
                <a:latin typeface="Times New Roman" pitchFamily="18" charset="0"/>
                <a:cs typeface="Times New Roman" pitchFamily="18" charset="0"/>
              </a:rPr>
              <a:t>Homefront</a:t>
            </a:r>
            <a:r>
              <a:rPr kumimoji="0" lang="en-US" sz="2200" b="0" i="1" u="none" strike="noStrike" cap="none" normalizeH="0" baseline="0" dirty="0" smtClean="0">
                <a:ln>
                  <a:noFill/>
                </a:ln>
                <a:solidFill>
                  <a:schemeClr val="tx1"/>
                </a:solidFill>
                <a:effectLst/>
                <a:latin typeface="Times New Roman" pitchFamily="18" charset="0"/>
                <a:cs typeface="Times New Roman" pitchFamily="18" charset="0"/>
              </a:rPr>
              <a:t> WW II       </a:t>
            </a:r>
            <a:r>
              <a:rPr kumimoji="0" lang="en-US" sz="1400" b="0" i="1" u="none" strike="noStrike" cap="none" normalizeH="0" baseline="0" dirty="0" smtClean="0">
                <a:ln>
                  <a:noFill/>
                </a:ln>
                <a:solidFill>
                  <a:schemeClr val="tx1"/>
                </a:solidFill>
                <a:effectLst/>
                <a:latin typeface="Times New Roman" pitchFamily="18" charset="0"/>
                <a:cs typeface="Times New Roman" pitchFamily="18" charset="0"/>
              </a:rPr>
              <a:t>typed copy of a hand written letter</a:t>
            </a:r>
            <a:endParaRPr kumimoji="0" lang="en-US" sz="3600" b="0" i="1"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1"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rPr>
              <a:t>Dear Pete,</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rPr>
              <a:t>Received your letter and am hurrying to answer it.  Pretty soon weeks pass by.</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rPr>
              <a:t>I don’t know which is worse – too dry weather or too wet weather such as we are having here at present.  Our back yard is a regular lake.  Instead of a </a:t>
            </a:r>
            <a:r>
              <a:rPr kumimoji="0" lang="en-US" sz="2400" b="1" i="0" u="sng" strike="noStrike" cap="none" normalizeH="0" baseline="0" dirty="0" smtClean="0">
                <a:ln>
                  <a:noFill/>
                </a:ln>
                <a:solidFill>
                  <a:schemeClr val="tx1"/>
                </a:solidFill>
                <a:effectLst/>
                <a:latin typeface="Arial" pitchFamily="34" charset="0"/>
                <a:ea typeface="Times New Roman" pitchFamily="18" charset="0"/>
              </a:rPr>
              <a:t>victory garden</a:t>
            </a:r>
            <a:r>
              <a:rPr kumimoji="0" lang="en-US" sz="2400" b="0" i="0" u="none" strike="noStrike" cap="none" normalizeH="0" baseline="0" dirty="0" smtClean="0">
                <a:ln>
                  <a:noFill/>
                </a:ln>
                <a:solidFill>
                  <a:schemeClr val="tx1"/>
                </a:solidFill>
                <a:effectLst/>
                <a:latin typeface="Arial" pitchFamily="34" charset="0"/>
                <a:ea typeface="Times New Roman" pitchFamily="18" charset="0"/>
              </a:rPr>
              <a:t> we should have planted rice.</a:t>
            </a:r>
            <a:endParaRPr kumimoji="0" lang="en-US" sz="2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rPr>
              <a:t>You are lucky to be getting all that food.  From what we hear even the camps are skimping on their food.  And we—when we go to the store we never say what does that cost but “How many points is that?”  </a:t>
            </a:r>
            <a:r>
              <a:rPr kumimoji="0" lang="en-US" sz="2400" b="1" i="0" u="sng" strike="noStrike" cap="none" normalizeH="0" baseline="0" dirty="0" smtClean="0">
                <a:ln>
                  <a:noFill/>
                </a:ln>
                <a:solidFill>
                  <a:schemeClr val="tx1"/>
                </a:solidFill>
                <a:effectLst/>
                <a:latin typeface="Arial" pitchFamily="34" charset="0"/>
                <a:ea typeface="Times New Roman" pitchFamily="18" charset="0"/>
              </a:rPr>
              <a:t>Each person gets 16 points a week</a:t>
            </a:r>
            <a:r>
              <a:rPr kumimoji="0" lang="en-US" sz="2400" b="0" i="0" u="none" strike="noStrike" cap="none" normalizeH="0" baseline="0" dirty="0" smtClean="0">
                <a:ln>
                  <a:noFill/>
                </a:ln>
                <a:solidFill>
                  <a:schemeClr val="tx1"/>
                </a:solidFill>
                <a:effectLst/>
                <a:latin typeface="Arial" pitchFamily="34" charset="0"/>
                <a:ea typeface="Times New Roman" pitchFamily="18" charset="0"/>
              </a:rPr>
              <a:t> for meat, cheese, butter, lard and (canned fishes and milk.)  Butter is 8 points a pound, lard 5, pork chops 9, steak 11, then neck bones &amp; pigs feet 1,liver 5, cans milk 1, so we have to do some figuring to get enough to eat.  The more in the family the easier it is to shop as every member from baby up gets his 16 pts. And babies don’t eat much. </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127837"/>
            <a:ext cx="9144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We also have </a:t>
            </a:r>
            <a:r>
              <a:rPr kumimoji="0" lang="en-US" sz="2800" b="1" i="0" u="sng" strike="noStrike" cap="none" normalizeH="0" baseline="0" dirty="0" smtClean="0">
                <a:ln>
                  <a:noFill/>
                </a:ln>
                <a:solidFill>
                  <a:schemeClr val="tx1"/>
                </a:solidFill>
                <a:effectLst/>
                <a:latin typeface="Arial" pitchFamily="34" charset="0"/>
                <a:ea typeface="Times New Roman" pitchFamily="18" charset="0"/>
              </a:rPr>
              <a:t>blue stamps 48 pts. a month</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for canned goods and beans.  So Sat. I bought a can of fruit salad 25 pts and a can of pineapple 23 pts. so I can’t have anything more now till next month on my book.  But then it keeps our minds alert – counting points.</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Chicken and fresh fish is not rationed but they are hard to get, you wait in line for from ½ hr. to 2 hrs, or maybe more for meat; two hrs. for chickens and then if you want them to kill &amp; clean them you come back the next day and wait another 2 hrs to get it.</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Also used to be </a:t>
            </a:r>
            <a:r>
              <a:rPr kumimoji="0" lang="en-US" sz="2800" b="0" i="0" u="sng" strike="noStrike" cap="none" normalizeH="0" baseline="0" dirty="0" smtClean="0">
                <a:ln>
                  <a:noFill/>
                </a:ln>
                <a:solidFill>
                  <a:schemeClr val="tx1"/>
                </a:solidFill>
                <a:effectLst/>
                <a:latin typeface="Arial" pitchFamily="34" charset="0"/>
                <a:ea typeface="Times New Roman" pitchFamily="18" charset="0"/>
              </a:rPr>
              <a:t>blocks long</a:t>
            </a:r>
            <a:r>
              <a:rPr kumimoji="0" lang="en-US" sz="2800" b="0" i="0" u="none" strike="noStrike" cap="none" normalizeH="0" baseline="0" dirty="0" smtClean="0">
                <a:ln>
                  <a:noFill/>
                </a:ln>
                <a:solidFill>
                  <a:schemeClr val="tx1"/>
                </a:solidFill>
                <a:effectLst/>
                <a:latin typeface="Arial" pitchFamily="34" charset="0"/>
                <a:ea typeface="Times New Roman" pitchFamily="18" charset="0"/>
              </a:rPr>
              <a:t> lines of liquor buyers.  But now we’re rationed to 1 qt. a month and you have to buy it yourself.  No one else can buy on your ration card.</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Then we have a black market too.  They charge what they like for potatoes or meat.  </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731524"/>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The potato situation is better now but for a while you couldn’t buy any potatoes at all Who ever would have thought that the good old U.S.A. would have such conditions to contend with.</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Here’s hoping everything is fine with you.</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Write when you can. </a:t>
            </a:r>
            <a:endParaRPr kumimoji="0" lang="en-US"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rPr>
              <a:t>E. </a:t>
            </a:r>
            <a:r>
              <a:rPr kumimoji="0" lang="en-US" sz="2800" b="0" i="0" u="none" strike="noStrike" cap="none" normalizeH="0" baseline="0" dirty="0" err="1" smtClean="0">
                <a:ln>
                  <a:noFill/>
                </a:ln>
                <a:solidFill>
                  <a:schemeClr val="tx1"/>
                </a:solidFill>
                <a:effectLst/>
                <a:latin typeface="Arial" pitchFamily="34" charset="0"/>
                <a:ea typeface="Times New Roman" pitchFamily="18" charset="0"/>
              </a:rPr>
              <a:t>Fett</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Canned goods, (blue stamps) </a:t>
            </a:r>
            <a:br>
              <a:rPr lang="en-US" dirty="0" smtClean="0"/>
            </a:br>
            <a:r>
              <a:rPr lang="en-US" dirty="0" smtClean="0"/>
              <a:t>48 points an month</a:t>
            </a:r>
            <a:endParaRPr lang="en-US" dirty="0"/>
          </a:p>
        </p:txBody>
      </p:sp>
      <p:pic>
        <p:nvPicPr>
          <p:cNvPr id="5" name="Content Placeholder 4" descr="War Ration Book - Stamps 1.jpg"/>
          <p:cNvPicPr>
            <a:picLocks noGrp="1" noChangeAspect="1"/>
          </p:cNvPicPr>
          <p:nvPr>
            <p:ph sz="half" idx="1"/>
          </p:nvPr>
        </p:nvPicPr>
        <p:blipFill>
          <a:blip r:embed="rId2" cstate="print"/>
          <a:stretch>
            <a:fillRect/>
          </a:stretch>
        </p:blipFill>
        <p:spPr>
          <a:xfrm>
            <a:off x="457200" y="1828800"/>
            <a:ext cx="4038600" cy="4038600"/>
          </a:xfrm>
        </p:spPr>
      </p:pic>
      <p:pic>
        <p:nvPicPr>
          <p:cNvPr id="6" name="Content Placeholder 5" descr="rationing_points.jpg"/>
          <p:cNvPicPr>
            <a:picLocks noGrp="1" noChangeAspect="1"/>
          </p:cNvPicPr>
          <p:nvPr>
            <p:ph sz="half" idx="2"/>
          </p:nvPr>
        </p:nvPicPr>
        <p:blipFill>
          <a:blip r:embed="rId3" cstate="print"/>
          <a:stretch>
            <a:fillRect/>
          </a:stretch>
        </p:blipFill>
        <p:spPr>
          <a:xfrm>
            <a:off x="4648200" y="1812695"/>
            <a:ext cx="4038600" cy="4100972"/>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TotalTime>
  <Words>564</Words>
  <Application>Microsoft Office PowerPoint</Application>
  <PresentationFormat>On-screen Show (4:3)</PresentationFormat>
  <Paragraphs>44</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Office Theme</vt:lpstr>
      <vt:lpstr>Rationing</vt:lpstr>
      <vt:lpstr>PowerPoint Presentation</vt:lpstr>
      <vt:lpstr>           Ration Points</vt:lpstr>
      <vt:lpstr>PowerPoint Presentation</vt:lpstr>
      <vt:lpstr>PowerPoint Presentation</vt:lpstr>
      <vt:lpstr>PowerPoint Presentation</vt:lpstr>
      <vt:lpstr>PowerPoint Presentation</vt:lpstr>
      <vt:lpstr>PowerPoint Presentation</vt:lpstr>
      <vt:lpstr>Canned goods, (blue stamps)  48 points an month</vt:lpstr>
      <vt:lpstr>1 day ration</vt:lpstr>
      <vt:lpstr>Gasoline rationing</vt:lpstr>
      <vt:lpstr>Other items that were rationed</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Rationing</dc:title>
  <dc:creator>IT Clone User</dc:creator>
  <cp:lastModifiedBy>JASON NICHOL</cp:lastModifiedBy>
  <cp:revision>11</cp:revision>
  <dcterms:created xsi:type="dcterms:W3CDTF">2013-04-16T14:17:04Z</dcterms:created>
  <dcterms:modified xsi:type="dcterms:W3CDTF">2015-04-07T15:14:30Z</dcterms:modified>
</cp:coreProperties>
</file>