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7" r:id="rId5"/>
    <p:sldId id="268" r:id="rId6"/>
    <p:sldId id="259" r:id="rId7"/>
    <p:sldId id="260" r:id="rId8"/>
    <p:sldId id="262" r:id="rId9"/>
    <p:sldId id="263" r:id="rId10"/>
    <p:sldId id="269" r:id="rId11"/>
    <p:sldId id="264" r:id="rId12"/>
    <p:sldId id="270" r:id="rId13"/>
    <p:sldId id="271" r:id="rId14"/>
    <p:sldId id="273" r:id="rId15"/>
    <p:sldId id="274" r:id="rId16"/>
    <p:sldId id="275" r:id="rId17"/>
    <p:sldId id="272" r:id="rId18"/>
    <p:sldId id="265" r:id="rId19"/>
    <p:sldId id="266" r:id="rId20"/>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09400"/>
    <a:srgbClr val="70A301"/>
    <a:srgbClr val="4BAE00"/>
    <a:srgbClr val="7CC20B"/>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39" autoAdjust="0"/>
    <p:restoredTop sz="94640" autoAdjust="0"/>
  </p:normalViewPr>
  <p:slideViewPr>
    <p:cSldViewPr>
      <p:cViewPr varScale="1">
        <p:scale>
          <a:sx n="70" d="100"/>
          <a:sy n="70" d="100"/>
        </p:scale>
        <p:origin x="-522" y="-102"/>
      </p:cViewPr>
      <p:guideLst>
        <p:guide orient="horz" pos="2160"/>
        <p:guide pos="2880"/>
      </p:guideLst>
    </p:cSldViewPr>
  </p:slideViewPr>
  <p:outlineViewPr>
    <p:cViewPr>
      <p:scale>
        <a:sx n="33" d="100"/>
        <a:sy n="33" d="100"/>
      </p:scale>
      <p:origin x="48" y="5244"/>
    </p:cViewPr>
  </p:outlineViewPr>
  <p:notesTextViewPr>
    <p:cViewPr>
      <p:scale>
        <a:sx n="100" d="100"/>
        <a:sy n="100" d="100"/>
      </p:scale>
      <p:origin x="0" y="0"/>
    </p:cViewPr>
  </p:notesTextViewPr>
  <p:notesViewPr>
    <p:cSldViewPr>
      <p:cViewPr varScale="1">
        <p:scale>
          <a:sx n="66" d="100"/>
          <a:sy n="66" d="100"/>
        </p:scale>
        <p:origin x="0" y="0"/>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133600" y="838200"/>
            <a:ext cx="6629400" cy="1295400"/>
          </a:xfrm>
        </p:spPr>
        <p:txBody>
          <a:bodyPr/>
          <a:lstStyle>
            <a:lvl1pPr>
              <a:defRPr sz="4800"/>
            </a:lvl1pPr>
          </a:lstStyle>
          <a:p>
            <a:r>
              <a:rPr lang="en-US" smtClean="0"/>
              <a:t>Click to edit Master title style</a:t>
            </a:r>
            <a:endParaRPr lang="en-US"/>
          </a:p>
        </p:txBody>
      </p:sp>
      <p:sp>
        <p:nvSpPr>
          <p:cNvPr id="3075" name="Rectangle 3"/>
          <p:cNvSpPr>
            <a:spLocks noGrp="1" noChangeArrowheads="1"/>
          </p:cNvSpPr>
          <p:nvPr>
            <p:ph type="subTitle" idx="1"/>
          </p:nvPr>
        </p:nvSpPr>
        <p:spPr>
          <a:xfrm>
            <a:off x="4191000" y="4876800"/>
            <a:ext cx="4495800" cy="1066800"/>
          </a:xfrm>
        </p:spPr>
        <p:txBody>
          <a:bodyPr/>
          <a:lstStyle>
            <a:lvl1pPr marL="0" indent="0">
              <a:buFontTx/>
              <a:buNone/>
              <a:defRPr/>
            </a:lvl1pPr>
          </a:lstStyle>
          <a:p>
            <a:r>
              <a:rPr lang="en-US" smtClean="0"/>
              <a:t>Click to edit Master subtitle style</a:t>
            </a:r>
            <a:endParaRPr lang="en-US"/>
          </a:p>
        </p:txBody>
      </p:sp>
      <p:sp>
        <p:nvSpPr>
          <p:cNvPr id="3076" name="Rectangle 4"/>
          <p:cNvSpPr>
            <a:spLocks noGrp="1" noChangeArrowheads="1"/>
          </p:cNvSpPr>
          <p:nvPr>
            <p:ph type="dt" sz="half" idx="2"/>
          </p:nvPr>
        </p:nvSpPr>
        <p:spPr>
          <a:xfrm>
            <a:off x="685800" y="6248400"/>
            <a:ext cx="1905000" cy="457200"/>
          </a:xfrm>
        </p:spPr>
        <p:txBody>
          <a:bodyPr/>
          <a:lstStyle>
            <a:lvl1pPr>
              <a:defRPr/>
            </a:lvl1pPr>
          </a:lstStyle>
          <a:p>
            <a:endParaRPr lang="en-US" dirty="0"/>
          </a:p>
        </p:txBody>
      </p:sp>
      <p:sp>
        <p:nvSpPr>
          <p:cNvPr id="3077" name="Rectangle 5"/>
          <p:cNvSpPr>
            <a:spLocks noGrp="1" noChangeArrowheads="1"/>
          </p:cNvSpPr>
          <p:nvPr>
            <p:ph type="ftr" sz="quarter" idx="3"/>
          </p:nvPr>
        </p:nvSpPr>
        <p:spPr>
          <a:xfrm>
            <a:off x="3124200" y="6248400"/>
            <a:ext cx="2895600" cy="457200"/>
          </a:xfrm>
        </p:spPr>
        <p:txBody>
          <a:bodyPr/>
          <a:lstStyle>
            <a:lvl1pPr>
              <a:defRPr/>
            </a:lvl1pPr>
          </a:lstStyle>
          <a:p>
            <a:endParaRPr lang="en-US" dirty="0"/>
          </a:p>
        </p:txBody>
      </p:sp>
      <p:sp>
        <p:nvSpPr>
          <p:cNvPr id="3078" name="Rectangle 6"/>
          <p:cNvSpPr>
            <a:spLocks noGrp="1" noChangeArrowheads="1"/>
          </p:cNvSpPr>
          <p:nvPr>
            <p:ph type="sldNum" sz="quarter" idx="4"/>
          </p:nvPr>
        </p:nvSpPr>
        <p:spPr>
          <a:xfrm>
            <a:off x="6553200" y="6248400"/>
            <a:ext cx="1905000" cy="457200"/>
          </a:xfrm>
        </p:spPr>
        <p:txBody>
          <a:bodyPr/>
          <a:lstStyle>
            <a:lvl1pPr>
              <a:defRPr/>
            </a:lvl1pPr>
          </a:lstStyle>
          <a:p>
            <a:fld id="{D8E04EE0-C071-400B-9039-7414762A4F1E}" type="slidenum">
              <a:rPr lang="en-US"/>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745495A8-5B7D-4D7A-913D-111B6809365A}" type="slidenum">
              <a:rPr lang="en-US"/>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38950" y="381000"/>
            <a:ext cx="2076450"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81000"/>
            <a:ext cx="607695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1328BF64-74E1-497B-9B07-77ACC418FBE7}" type="slidenum">
              <a:rPr lang="en-US"/>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0FFEE3C0-B6B2-4834-BF2B-42E4F52376FD}" type="slidenum">
              <a:rPr lang="en-US"/>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AA160751-6503-413D-81FB-E51756B7342C}" type="slidenum">
              <a:rPr lang="en-US"/>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752600"/>
            <a:ext cx="40767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38700" y="1752600"/>
            <a:ext cx="40767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5D225B6D-CAD6-4C29-9CDF-C8F6BCE27164}" type="slidenum">
              <a:rPr lang="en-US"/>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lvl1pPr>
              <a:defRPr/>
            </a:lvl1pPr>
          </a:lstStyle>
          <a:p>
            <a:fld id="{9AD50EFB-233A-49BA-A790-9CEFD2EC3BC0}" type="slidenum">
              <a:rPr lang="en-US"/>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63E02A67-A29D-4B5B-89BB-AE262BC55F98}" type="slidenum">
              <a:rPr lang="en-US"/>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E8122A74-17DF-4BCC-B817-C8304EA459DF}" type="slidenum">
              <a:rPr lang="en-US"/>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81179154-10FD-47FD-B207-95DA47C87F54}" type="slidenum">
              <a:rPr lang="en-US"/>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4D54C6F7-DEFB-4D11-8ABD-99057E7794FE}" type="slidenum">
              <a:rPr lang="en-US"/>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276600" y="381000"/>
            <a:ext cx="5562600" cy="1066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09600" y="1752600"/>
            <a:ext cx="8305800" cy="426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096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vl1pPr>
          </a:lstStyle>
          <a:p>
            <a:endParaRPr lang="en-US" dirty="0"/>
          </a:p>
        </p:txBody>
      </p:sp>
      <p:sp>
        <p:nvSpPr>
          <p:cNvPr id="1029" name="Rectangle 5"/>
          <p:cNvSpPr>
            <a:spLocks noGrp="1" noChangeArrowheads="1"/>
          </p:cNvSpPr>
          <p:nvPr>
            <p:ph type="ftr" sz="quarter" idx="3"/>
          </p:nvPr>
        </p:nvSpPr>
        <p:spPr bwMode="auto">
          <a:xfrm>
            <a:off x="32766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vl1pPr>
          </a:lstStyle>
          <a:p>
            <a:endParaRPr lang="en-US" dirty="0"/>
          </a:p>
        </p:txBody>
      </p:sp>
      <p:sp>
        <p:nvSpPr>
          <p:cNvPr id="1030" name="Rectangle 6"/>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vl1pPr>
          </a:lstStyle>
          <a:p>
            <a:fld id="{F13B8509-A1D2-4C43-85DD-0DDE68AF044B}" type="slidenum">
              <a:rPr lang="en-US"/>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spcBef>
          <a:spcPct val="0"/>
        </a:spcBef>
        <a:spcAft>
          <a:spcPct val="0"/>
        </a:spcAft>
        <a:defRPr sz="36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Arial Black" pitchFamily="34" charset="0"/>
        </a:defRPr>
      </a:lvl2pPr>
      <a:lvl3pPr algn="l" rtl="0" eaLnBrk="1" fontAlgn="base" hangingPunct="1">
        <a:spcBef>
          <a:spcPct val="0"/>
        </a:spcBef>
        <a:spcAft>
          <a:spcPct val="0"/>
        </a:spcAft>
        <a:defRPr sz="3600">
          <a:solidFill>
            <a:schemeClr val="tx2"/>
          </a:solidFill>
          <a:latin typeface="Arial Black" pitchFamily="34" charset="0"/>
        </a:defRPr>
      </a:lvl3pPr>
      <a:lvl4pPr algn="l" rtl="0" eaLnBrk="1" fontAlgn="base" hangingPunct="1">
        <a:spcBef>
          <a:spcPct val="0"/>
        </a:spcBef>
        <a:spcAft>
          <a:spcPct val="0"/>
        </a:spcAft>
        <a:defRPr sz="3600">
          <a:solidFill>
            <a:schemeClr val="tx2"/>
          </a:solidFill>
          <a:latin typeface="Arial Black" pitchFamily="34" charset="0"/>
        </a:defRPr>
      </a:lvl4pPr>
      <a:lvl5pPr algn="l" rtl="0" eaLnBrk="1" fontAlgn="base" hangingPunct="1">
        <a:spcBef>
          <a:spcPct val="0"/>
        </a:spcBef>
        <a:spcAft>
          <a:spcPct val="0"/>
        </a:spcAft>
        <a:defRPr sz="3600">
          <a:solidFill>
            <a:schemeClr val="tx2"/>
          </a:solidFill>
          <a:latin typeface="Arial Black" pitchFamily="34" charset="0"/>
        </a:defRPr>
      </a:lvl5pPr>
      <a:lvl6pPr marL="457200" algn="l" rtl="0" eaLnBrk="1" fontAlgn="base" hangingPunct="1">
        <a:spcBef>
          <a:spcPct val="0"/>
        </a:spcBef>
        <a:spcAft>
          <a:spcPct val="0"/>
        </a:spcAft>
        <a:defRPr sz="3600">
          <a:solidFill>
            <a:schemeClr val="tx2"/>
          </a:solidFill>
          <a:latin typeface="Arial Black" pitchFamily="34" charset="0"/>
        </a:defRPr>
      </a:lvl6pPr>
      <a:lvl7pPr marL="914400" algn="l" rtl="0" eaLnBrk="1" fontAlgn="base" hangingPunct="1">
        <a:spcBef>
          <a:spcPct val="0"/>
        </a:spcBef>
        <a:spcAft>
          <a:spcPct val="0"/>
        </a:spcAft>
        <a:defRPr sz="3600">
          <a:solidFill>
            <a:schemeClr val="tx2"/>
          </a:solidFill>
          <a:latin typeface="Arial Black" pitchFamily="34" charset="0"/>
        </a:defRPr>
      </a:lvl7pPr>
      <a:lvl8pPr marL="1371600" algn="l" rtl="0" eaLnBrk="1" fontAlgn="base" hangingPunct="1">
        <a:spcBef>
          <a:spcPct val="0"/>
        </a:spcBef>
        <a:spcAft>
          <a:spcPct val="0"/>
        </a:spcAft>
        <a:defRPr sz="3600">
          <a:solidFill>
            <a:schemeClr val="tx2"/>
          </a:solidFill>
          <a:latin typeface="Arial Black" pitchFamily="34" charset="0"/>
        </a:defRPr>
      </a:lvl8pPr>
      <a:lvl9pPr marL="1828800" algn="l" rtl="0" eaLnBrk="1" fontAlgn="base" hangingPunct="1">
        <a:spcBef>
          <a:spcPct val="0"/>
        </a:spcBef>
        <a:spcAft>
          <a:spcPct val="0"/>
        </a:spcAft>
        <a:defRPr sz="3600">
          <a:solidFill>
            <a:schemeClr val="tx2"/>
          </a:solidFill>
          <a:latin typeface="Arial Black"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gif"/><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 Id="rId9" Type="http://schemas.openxmlformats.org/officeDocument/2006/relationships/image" Target="../media/image2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05000" y="381000"/>
            <a:ext cx="7467600" cy="2057400"/>
          </a:xfrm>
        </p:spPr>
        <p:txBody>
          <a:bodyPr/>
          <a:lstStyle/>
          <a:p>
            <a:r>
              <a:rPr lang="en-US" dirty="0" smtClean="0"/>
              <a:t>The Second Industrial Revolution</a:t>
            </a:r>
            <a:endParaRPr lang="en-US" dirty="0"/>
          </a:p>
        </p:txBody>
      </p:sp>
      <p:sp>
        <p:nvSpPr>
          <p:cNvPr id="3" name="Subtitle 2"/>
          <p:cNvSpPr>
            <a:spLocks noGrp="1"/>
          </p:cNvSpPr>
          <p:nvPr>
            <p:ph type="subTitle" idx="1"/>
          </p:nvPr>
        </p:nvSpPr>
        <p:spPr/>
        <p:txBody>
          <a:bodyPr/>
          <a:lstStyle/>
          <a:p>
            <a:r>
              <a:rPr lang="en-US" dirty="0" smtClean="0">
                <a:solidFill>
                  <a:srgbClr val="FF0000"/>
                </a:solidFill>
              </a:rPr>
              <a:t>Chapter 14</a:t>
            </a:r>
          </a:p>
          <a:p>
            <a:r>
              <a:rPr lang="en-US" dirty="0" smtClean="0">
                <a:solidFill>
                  <a:srgbClr val="FF0000"/>
                </a:solidFill>
              </a:rPr>
              <a:t>Section 1 &amp; 2</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a:t>
            </a:r>
            <a:r>
              <a:rPr lang="en-US" dirty="0" err="1" smtClean="0"/>
              <a:t>Darwinsim</a:t>
            </a:r>
            <a:endParaRPr lang="en-US" dirty="0"/>
          </a:p>
        </p:txBody>
      </p:sp>
      <p:sp>
        <p:nvSpPr>
          <p:cNvPr id="3" name="Content Placeholder 2"/>
          <p:cNvSpPr>
            <a:spLocks noGrp="1"/>
          </p:cNvSpPr>
          <p:nvPr>
            <p:ph idx="1"/>
          </p:nvPr>
        </p:nvSpPr>
        <p:spPr/>
        <p:txBody>
          <a:bodyPr/>
          <a:lstStyle/>
          <a:p>
            <a:r>
              <a:rPr lang="en-US" dirty="0" smtClean="0"/>
              <a:t>Americans understood there were inequalities under capitalism.</a:t>
            </a:r>
          </a:p>
          <a:p>
            <a:r>
              <a:rPr lang="en-US" dirty="0" smtClean="0"/>
              <a:t>Many believed this was the natural order</a:t>
            </a:r>
          </a:p>
          <a:p>
            <a:r>
              <a:rPr lang="en-US" dirty="0" smtClean="0"/>
              <a:t>To explain why some people prospered and others did not business leaders embraced this idea of Social Darwinism</a:t>
            </a:r>
          </a:p>
          <a:p>
            <a:r>
              <a:rPr lang="en-US" dirty="0" smtClean="0"/>
              <a:t>Social Darwinists believed that natural selection also applied to society.</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solidFill>
                  <a:schemeClr val="tx2"/>
                </a:solidFill>
                <a:latin typeface="+mj-lt"/>
                <a:ea typeface="+mj-ea"/>
                <a:cs typeface="+mj-cs"/>
              </a:rPr>
              <a:t/>
            </a:r>
            <a:br>
              <a:rPr lang="en-US" sz="3200" b="1" dirty="0" smtClean="0">
                <a:solidFill>
                  <a:schemeClr val="tx2"/>
                </a:solidFill>
                <a:latin typeface="+mj-lt"/>
                <a:ea typeface="+mj-ea"/>
                <a:cs typeface="+mj-cs"/>
              </a:rPr>
            </a:br>
            <a:r>
              <a:rPr lang="en-US" sz="3200" b="1" dirty="0" smtClean="0">
                <a:solidFill>
                  <a:schemeClr val="tx2"/>
                </a:solidFill>
                <a:latin typeface="+mj-lt"/>
                <a:ea typeface="+mj-ea"/>
                <a:cs typeface="+mj-cs"/>
              </a:rPr>
              <a:t>BUSINESS </a:t>
            </a:r>
            <a:r>
              <a:rPr lang="en-US" sz="3200" b="1" dirty="0">
                <a:solidFill>
                  <a:schemeClr val="tx2"/>
                </a:solidFill>
                <a:latin typeface="+mj-lt"/>
                <a:ea typeface="+mj-ea"/>
                <a:cs typeface="+mj-cs"/>
              </a:rPr>
              <a:t>STUCTURES CHANGE</a:t>
            </a:r>
            <a:r>
              <a:rPr lang="en-US" b="1" dirty="0">
                <a:solidFill>
                  <a:schemeClr val="tx2"/>
                </a:solidFill>
                <a:latin typeface="+mj-lt"/>
                <a:ea typeface="+mj-ea"/>
                <a:cs typeface="+mj-cs"/>
              </a:rPr>
              <a:t/>
            </a:r>
            <a:br>
              <a:rPr lang="en-US" b="1" dirty="0">
                <a:solidFill>
                  <a:schemeClr val="tx2"/>
                </a:solidFill>
                <a:latin typeface="+mj-lt"/>
                <a:ea typeface="+mj-ea"/>
                <a:cs typeface="+mj-cs"/>
              </a:rPr>
            </a:br>
            <a:endParaRPr lang="en-US" dirty="0"/>
          </a:p>
        </p:txBody>
      </p:sp>
      <p:sp>
        <p:nvSpPr>
          <p:cNvPr id="3" name="Content Placeholder 2"/>
          <p:cNvSpPr>
            <a:spLocks noGrp="1"/>
          </p:cNvSpPr>
          <p:nvPr>
            <p:ph idx="1"/>
          </p:nvPr>
        </p:nvSpPr>
        <p:spPr>
          <a:xfrm>
            <a:off x="609600" y="1752600"/>
            <a:ext cx="8305800" cy="4648200"/>
          </a:xfrm>
        </p:spPr>
        <p:txBody>
          <a:bodyPr/>
          <a:lstStyle/>
          <a:p>
            <a:pPr lvl="0"/>
            <a:r>
              <a:rPr lang="en-US" sz="2400" dirty="0">
                <a:solidFill>
                  <a:schemeClr val="tx1"/>
                </a:solidFill>
                <a:latin typeface="+mn-lt"/>
                <a:ea typeface="+mn-ea"/>
                <a:cs typeface="+mn-cs"/>
              </a:rPr>
              <a:t>At the end of the civil war most businesses were </a:t>
            </a:r>
            <a:r>
              <a:rPr lang="en-US" sz="2400" dirty="0" smtClean="0">
                <a:solidFill>
                  <a:schemeClr val="tx1"/>
                </a:solidFill>
                <a:latin typeface="+mn-lt"/>
                <a:ea typeface="+mn-ea"/>
                <a:cs typeface="+mn-cs"/>
              </a:rPr>
              <a:t>proprietorships (run by individual owners) or partnerships (run two or more people)</a:t>
            </a:r>
          </a:p>
          <a:p>
            <a:pPr lvl="0"/>
            <a:r>
              <a:rPr lang="en-US" sz="2400" dirty="0" smtClean="0"/>
              <a:t>Owners were personally responsible for all debts and obligations of business.</a:t>
            </a:r>
            <a:endParaRPr lang="en-US" sz="2400" dirty="0">
              <a:solidFill>
                <a:schemeClr val="tx1"/>
              </a:solidFill>
              <a:latin typeface="+mn-lt"/>
              <a:ea typeface="+mn-ea"/>
              <a:cs typeface="+mn-cs"/>
            </a:endParaRPr>
          </a:p>
          <a:p>
            <a:pPr lvl="0"/>
            <a:r>
              <a:rPr lang="en-US" sz="2400" dirty="0">
                <a:solidFill>
                  <a:schemeClr val="tx1"/>
                </a:solidFill>
                <a:latin typeface="+mn-lt"/>
                <a:ea typeface="+mn-ea"/>
                <a:cs typeface="+mn-cs"/>
              </a:rPr>
              <a:t>In the late 1800’s large businesses began organizing corporations</a:t>
            </a:r>
            <a:r>
              <a:rPr lang="en-US" sz="2400" dirty="0" smtClean="0">
                <a:solidFill>
                  <a:schemeClr val="tx1"/>
                </a:solidFill>
                <a:latin typeface="+mn-lt"/>
                <a:ea typeface="+mn-ea"/>
                <a:cs typeface="+mn-cs"/>
              </a:rPr>
              <a:t>.</a:t>
            </a:r>
            <a:endParaRPr lang="en-US" sz="2400" dirty="0">
              <a:solidFill>
                <a:schemeClr val="tx1"/>
              </a:solidFill>
              <a:latin typeface="+mn-lt"/>
              <a:ea typeface="+mn-ea"/>
              <a:cs typeface="+mn-cs"/>
            </a:endParaRPr>
          </a:p>
          <a:p>
            <a:pPr lvl="1"/>
            <a:r>
              <a:rPr lang="en-US" sz="2400" dirty="0" smtClean="0">
                <a:solidFill>
                  <a:schemeClr val="tx1"/>
                </a:solidFill>
                <a:latin typeface="+mn-lt"/>
              </a:rPr>
              <a:t>A business with the legal status of an individual</a:t>
            </a:r>
          </a:p>
          <a:p>
            <a:pPr lvl="1"/>
            <a:r>
              <a:rPr lang="en-US" sz="2400" dirty="0" smtClean="0">
                <a:solidFill>
                  <a:schemeClr val="tx1"/>
                </a:solidFill>
                <a:latin typeface="+mn-lt"/>
              </a:rPr>
              <a:t>Stockholder owned</a:t>
            </a:r>
            <a:endParaRPr lang="en-US" sz="2400" dirty="0">
              <a:solidFill>
                <a:schemeClr val="tx1"/>
              </a:solidFill>
              <a:latin typeface="+mn-lt"/>
            </a:endParaRPr>
          </a:p>
          <a:p>
            <a:pPr lvl="1"/>
            <a:r>
              <a:rPr lang="en-US" sz="2400" dirty="0">
                <a:solidFill>
                  <a:schemeClr val="tx1"/>
                </a:solidFill>
                <a:latin typeface="+mn-lt"/>
              </a:rPr>
              <a:t>Own stocks or shares of the company</a:t>
            </a:r>
          </a:p>
          <a:p>
            <a:pPr lvl="1"/>
            <a:r>
              <a:rPr lang="en-US" sz="2400" dirty="0">
                <a:solidFill>
                  <a:schemeClr val="tx1"/>
                </a:solidFill>
                <a:latin typeface="+mn-lt"/>
              </a:rPr>
              <a:t>Decisions are made by the board of directors</a:t>
            </a:r>
          </a:p>
          <a:p>
            <a:r>
              <a:rPr lang="en-US" sz="2400" dirty="0">
                <a:solidFill>
                  <a:schemeClr val="tx1"/>
                </a:solidFill>
                <a:latin typeface="+mn-lt"/>
                <a:ea typeface="+mn-ea"/>
                <a:cs typeface="+mn-cs"/>
              </a:rPr>
              <a:t>Monopolies formed.</a:t>
            </a:r>
            <a:endParaRPr lang="en-US" sz="2400" dirty="0"/>
          </a:p>
        </p:txBody>
      </p:sp>
      <p:pic>
        <p:nvPicPr>
          <p:cNvPr id="33794" name="Picture 2" descr="http://unclutterer.com/wp-content/uploads/071018-monopoly.jpg"/>
          <p:cNvPicPr>
            <a:picLocks noChangeAspect="1" noChangeArrowheads="1"/>
          </p:cNvPicPr>
          <p:nvPr/>
        </p:nvPicPr>
        <p:blipFill>
          <a:blip r:embed="rId2" cstate="print"/>
          <a:srcRect/>
          <a:stretch>
            <a:fillRect/>
          </a:stretch>
        </p:blipFill>
        <p:spPr bwMode="auto">
          <a:xfrm>
            <a:off x="1143000" y="-381000"/>
            <a:ext cx="5791200" cy="5791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22" dur="1000" fill="hold"/>
                                        <p:tgtEl>
                                          <p:spTgt spid="3">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3">
                                            <p:txEl>
                                              <p:pRg st="2" end="2"/>
                                            </p:txEl>
                                          </p:spTgt>
                                        </p:tgtEl>
                                      </p:cBhvr>
                                    </p:animEffect>
                                  </p:childTnLst>
                                </p:cTn>
                              </p:par>
                              <p:par>
                                <p:cTn id="24" presetID="29" presetClass="entr" presetSubtype="0" fill="hold" grpId="0"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p:cTn id="26" dur="1000" fill="hold"/>
                                        <p:tgtEl>
                                          <p:spTgt spid="3">
                                            <p:txEl>
                                              <p:pRg st="3" end="3"/>
                                            </p:txEl>
                                          </p:spTgt>
                                        </p:tgtEl>
                                        <p:attrNameLst>
                                          <p:attrName>ppt_x</p:attrName>
                                        </p:attrNameLst>
                                      </p:cBhvr>
                                      <p:tavLst>
                                        <p:tav tm="0">
                                          <p:val>
                                            <p:strVal val="#ppt_x-.2"/>
                                          </p:val>
                                        </p:tav>
                                        <p:tav tm="100000">
                                          <p:val>
                                            <p:strVal val="#ppt_x"/>
                                          </p:val>
                                        </p:tav>
                                      </p:tavLst>
                                    </p:anim>
                                    <p:anim calcmode="lin" valueType="num">
                                      <p:cBhvr>
                                        <p:cTn id="27" dur="1000" fill="hold"/>
                                        <p:tgtEl>
                                          <p:spTgt spid="3">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28" dur="10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9" presetClass="entr" presetSubtype="0"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 calcmode="lin" valueType="num">
                                      <p:cBhvr>
                                        <p:cTn id="33" dur="1000" fill="hold"/>
                                        <p:tgtEl>
                                          <p:spTgt spid="3">
                                            <p:txEl>
                                              <p:pRg st="4" end="4"/>
                                            </p:txEl>
                                          </p:spTgt>
                                        </p:tgtEl>
                                        <p:attrNameLst>
                                          <p:attrName>ppt_x</p:attrName>
                                        </p:attrNameLst>
                                      </p:cBhvr>
                                      <p:tavLst>
                                        <p:tav tm="0">
                                          <p:val>
                                            <p:strVal val="#ppt_x-.2"/>
                                          </p:val>
                                        </p:tav>
                                        <p:tav tm="100000">
                                          <p:val>
                                            <p:strVal val="#ppt_x"/>
                                          </p:val>
                                        </p:tav>
                                      </p:tavLst>
                                    </p:anim>
                                    <p:anim calcmode="lin" valueType="num">
                                      <p:cBhvr>
                                        <p:cTn id="34" dur="1000" fill="hold"/>
                                        <p:tgtEl>
                                          <p:spTgt spid="3">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35" dur="1000"/>
                                        <p:tgtEl>
                                          <p:spTgt spid="3">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9" presetClass="entr" presetSubtype="0" fill="hold" grpId="0"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 calcmode="lin" valueType="num">
                                      <p:cBhvr>
                                        <p:cTn id="40" dur="1000" fill="hold"/>
                                        <p:tgtEl>
                                          <p:spTgt spid="3">
                                            <p:txEl>
                                              <p:pRg st="5" end="5"/>
                                            </p:txEl>
                                          </p:spTgt>
                                        </p:tgtEl>
                                        <p:attrNameLst>
                                          <p:attrName>ppt_x</p:attrName>
                                        </p:attrNameLst>
                                      </p:cBhvr>
                                      <p:tavLst>
                                        <p:tav tm="0">
                                          <p:val>
                                            <p:strVal val="#ppt_x-.2"/>
                                          </p:val>
                                        </p:tav>
                                        <p:tav tm="100000">
                                          <p:val>
                                            <p:strVal val="#ppt_x"/>
                                          </p:val>
                                        </p:tav>
                                      </p:tavLst>
                                    </p:anim>
                                    <p:anim calcmode="lin" valueType="num">
                                      <p:cBhvr>
                                        <p:cTn id="41" dur="1000" fill="hold"/>
                                        <p:tgtEl>
                                          <p:spTgt spid="3">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42" dur="1000"/>
                                        <p:tgtEl>
                                          <p:spTgt spid="3">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9" presetClass="entr" presetSubtype="0" fill="hold" grpId="0"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 calcmode="lin" valueType="num">
                                      <p:cBhvr>
                                        <p:cTn id="47" dur="1000" fill="hold"/>
                                        <p:tgtEl>
                                          <p:spTgt spid="3">
                                            <p:txEl>
                                              <p:pRg st="6" end="6"/>
                                            </p:txEl>
                                          </p:spTgt>
                                        </p:tgtEl>
                                        <p:attrNameLst>
                                          <p:attrName>ppt_x</p:attrName>
                                        </p:attrNameLst>
                                      </p:cBhvr>
                                      <p:tavLst>
                                        <p:tav tm="0">
                                          <p:val>
                                            <p:strVal val="#ppt_x-.2"/>
                                          </p:val>
                                        </p:tav>
                                        <p:tav tm="100000">
                                          <p:val>
                                            <p:strVal val="#ppt_x"/>
                                          </p:val>
                                        </p:tav>
                                      </p:tavLst>
                                    </p:anim>
                                    <p:anim calcmode="lin" valueType="num">
                                      <p:cBhvr>
                                        <p:cTn id="48" dur="1000" fill="hold"/>
                                        <p:tgtEl>
                                          <p:spTgt spid="3">
                                            <p:txEl>
                                              <p:pRg st="6" end="6"/>
                                            </p:txEl>
                                          </p:spTgt>
                                        </p:tgtEl>
                                        <p:attrNameLst>
                                          <p:attrName>ppt_y</p:attrName>
                                        </p:attrNameLst>
                                      </p:cBhvr>
                                      <p:tavLst>
                                        <p:tav tm="0">
                                          <p:val>
                                            <p:strVal val="#ppt_y"/>
                                          </p:val>
                                        </p:tav>
                                        <p:tav tm="100000">
                                          <p:val>
                                            <p:strVal val="#ppt_y"/>
                                          </p:val>
                                        </p:tav>
                                      </p:tavLst>
                                    </p:anim>
                                    <p:animEffect transition="in" filter="wipe(right)" prLst="gradientSize: 0.1">
                                      <p:cBhvr>
                                        <p:cTn id="49" dur="1000"/>
                                        <p:tgtEl>
                                          <p:spTgt spid="3">
                                            <p:txEl>
                                              <p:pRg st="6" end="6"/>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4" presetClass="entr" presetSubtype="16" fill="hold" nodeType="clickEffect">
                                  <p:stCondLst>
                                    <p:cond delay="0"/>
                                  </p:stCondLst>
                                  <p:childTnLst>
                                    <p:set>
                                      <p:cBhvr>
                                        <p:cTn id="53" dur="1" fill="hold">
                                          <p:stCondLst>
                                            <p:cond delay="0"/>
                                          </p:stCondLst>
                                        </p:cTn>
                                        <p:tgtEl>
                                          <p:spTgt spid="33794"/>
                                        </p:tgtEl>
                                        <p:attrNameLst>
                                          <p:attrName>style.visibility</p:attrName>
                                        </p:attrNameLst>
                                      </p:cBhvr>
                                      <p:to>
                                        <p:strVal val="visible"/>
                                      </p:to>
                                    </p:set>
                                    <p:animEffect transition="in" filter="box(in)">
                                      <p:cBhvr>
                                        <p:cTn id="54" dur="500"/>
                                        <p:tgtEl>
                                          <p:spTgt spid="33794"/>
                                        </p:tgtEl>
                                      </p:cBhvr>
                                    </p:animEffect>
                                  </p:childTnLst>
                                  <p:subTnLst>
                                    <p:set>
                                      <p:cBhvr override="childStyle">
                                        <p:cTn dur="1" fill="hold" display="0" masterRel="nextClick" afterEffect="1"/>
                                        <p:tgtEl>
                                          <p:spTgt spid="33794"/>
                                        </p:tgtEl>
                                        <p:attrNameLst>
                                          <p:attrName>style.visibility</p:attrName>
                                        </p:attrNameLst>
                                      </p:cBhvr>
                                      <p:to>
                                        <p:strVal val="hidden"/>
                                      </p:to>
                                    </p:set>
                                  </p:subTnLst>
                                </p:cTn>
                              </p:par>
                            </p:childTnLst>
                          </p:cTn>
                        </p:par>
                      </p:childTnLst>
                    </p:cTn>
                  </p:par>
                  <p:par>
                    <p:cTn id="55" fill="hold">
                      <p:stCondLst>
                        <p:cond delay="indefinite"/>
                      </p:stCondLst>
                      <p:childTnLst>
                        <p:par>
                          <p:cTn id="56" fill="hold">
                            <p:stCondLst>
                              <p:cond delay="0"/>
                            </p:stCondLst>
                            <p:childTnLst>
                              <p:par>
                                <p:cTn id="57" presetID="29" presetClass="entr" presetSubtype="0" fill="hold" grpId="0" nodeType="clickEffect">
                                  <p:stCondLst>
                                    <p:cond delay="0"/>
                                  </p:stCondLst>
                                  <p:childTnLst>
                                    <p:set>
                                      <p:cBhvr>
                                        <p:cTn id="58" dur="1" fill="hold">
                                          <p:stCondLst>
                                            <p:cond delay="0"/>
                                          </p:stCondLst>
                                        </p:cTn>
                                        <p:tgtEl>
                                          <p:spTgt spid="3">
                                            <p:txEl>
                                              <p:pRg st="7" end="7"/>
                                            </p:txEl>
                                          </p:spTgt>
                                        </p:tgtEl>
                                        <p:attrNameLst>
                                          <p:attrName>style.visibility</p:attrName>
                                        </p:attrNameLst>
                                      </p:cBhvr>
                                      <p:to>
                                        <p:strVal val="visible"/>
                                      </p:to>
                                    </p:set>
                                    <p:anim calcmode="lin" valueType="num">
                                      <p:cBhvr>
                                        <p:cTn id="59" dur="1000" fill="hold"/>
                                        <p:tgtEl>
                                          <p:spTgt spid="3">
                                            <p:txEl>
                                              <p:pRg st="7" end="7"/>
                                            </p:txEl>
                                          </p:spTgt>
                                        </p:tgtEl>
                                        <p:attrNameLst>
                                          <p:attrName>ppt_x</p:attrName>
                                        </p:attrNameLst>
                                      </p:cBhvr>
                                      <p:tavLst>
                                        <p:tav tm="0">
                                          <p:val>
                                            <p:strVal val="#ppt_x-.2"/>
                                          </p:val>
                                        </p:tav>
                                        <p:tav tm="100000">
                                          <p:val>
                                            <p:strVal val="#ppt_x"/>
                                          </p:val>
                                        </p:tav>
                                      </p:tavLst>
                                    </p:anim>
                                    <p:anim calcmode="lin" valueType="num">
                                      <p:cBhvr>
                                        <p:cTn id="60" dur="1000" fill="hold"/>
                                        <p:tgtEl>
                                          <p:spTgt spid="3">
                                            <p:txEl>
                                              <p:pRg st="7" end="7"/>
                                            </p:txEl>
                                          </p:spTgt>
                                        </p:tgtEl>
                                        <p:attrNameLst>
                                          <p:attrName>ppt_y</p:attrName>
                                        </p:attrNameLst>
                                      </p:cBhvr>
                                      <p:tavLst>
                                        <p:tav tm="0">
                                          <p:val>
                                            <p:strVal val="#ppt_y"/>
                                          </p:val>
                                        </p:tav>
                                        <p:tav tm="100000">
                                          <p:val>
                                            <p:strVal val="#ppt_y"/>
                                          </p:val>
                                        </p:tav>
                                      </p:tavLst>
                                    </p:anim>
                                    <p:animEffect transition="in" filter="wipe(right)" prLst="gradientSize: 0.1">
                                      <p:cBhvr>
                                        <p:cTn id="61"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Trusts and Monopolies</a:t>
            </a:r>
            <a:endParaRPr lang="en-US" dirty="0"/>
          </a:p>
        </p:txBody>
      </p:sp>
      <p:sp>
        <p:nvSpPr>
          <p:cNvPr id="3" name="Content Placeholder 2"/>
          <p:cNvSpPr>
            <a:spLocks noGrp="1"/>
          </p:cNvSpPr>
          <p:nvPr>
            <p:ph idx="1"/>
          </p:nvPr>
        </p:nvSpPr>
        <p:spPr/>
        <p:txBody>
          <a:bodyPr/>
          <a:lstStyle/>
          <a:p>
            <a:r>
              <a:rPr lang="en-US" dirty="0" smtClean="0"/>
              <a:t>Trusts companies agreed to merge and turn over their separate stocks to a board of trustees.</a:t>
            </a:r>
          </a:p>
          <a:p>
            <a:r>
              <a:rPr lang="en-US" dirty="0" smtClean="0"/>
              <a:t>Trustees then ran the group of companies as if it were a single corporation, all participants split the profits.</a:t>
            </a:r>
          </a:p>
          <a:p>
            <a:r>
              <a:rPr lang="en-US" dirty="0" smtClean="0"/>
              <a:t>Monopoly= when a trust gains complete control over an industry.</a:t>
            </a:r>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John D. Rockefeller</a:t>
            </a:r>
            <a:endParaRPr lang="en-US" dirty="0"/>
          </a:p>
        </p:txBody>
      </p:sp>
      <p:sp>
        <p:nvSpPr>
          <p:cNvPr id="3" name="Content Placeholder 2"/>
          <p:cNvSpPr>
            <a:spLocks noGrp="1"/>
          </p:cNvSpPr>
          <p:nvPr>
            <p:ph idx="1"/>
          </p:nvPr>
        </p:nvSpPr>
        <p:spPr/>
        <p:txBody>
          <a:bodyPr/>
          <a:lstStyle/>
          <a:p>
            <a:pPr marL="107950">
              <a:spcBef>
                <a:spcPct val="50000"/>
              </a:spcBef>
            </a:pPr>
            <a:r>
              <a:rPr lang="en-US" sz="1800" dirty="0" smtClean="0">
                <a:solidFill>
                  <a:srgbClr val="003300"/>
                </a:solidFill>
                <a:latin typeface="Verdana" pitchFamily="34" charset="0"/>
              </a:rPr>
              <a:t>Starting with an oil refinery and superb business sense, John D. Rockefeller used both </a:t>
            </a:r>
            <a:r>
              <a:rPr lang="en-US" sz="1800" b="1" dirty="0" smtClean="0">
                <a:solidFill>
                  <a:srgbClr val="003300"/>
                </a:solidFill>
                <a:latin typeface="Verdana" pitchFamily="34" charset="0"/>
              </a:rPr>
              <a:t>vertical</a:t>
            </a:r>
            <a:r>
              <a:rPr lang="en-US" sz="1800" dirty="0" smtClean="0">
                <a:solidFill>
                  <a:srgbClr val="003300"/>
                </a:solidFill>
                <a:latin typeface="Verdana" pitchFamily="34" charset="0"/>
              </a:rPr>
              <a:t> and </a:t>
            </a:r>
            <a:r>
              <a:rPr lang="en-US" sz="1800" b="1" dirty="0" smtClean="0">
                <a:solidFill>
                  <a:srgbClr val="003300"/>
                </a:solidFill>
                <a:latin typeface="Verdana" pitchFamily="34" charset="0"/>
              </a:rPr>
              <a:t>horizontal integration </a:t>
            </a:r>
            <a:r>
              <a:rPr lang="en-US" sz="1800" dirty="0" smtClean="0">
                <a:solidFill>
                  <a:srgbClr val="003300"/>
                </a:solidFill>
                <a:latin typeface="Verdana" pitchFamily="34" charset="0"/>
              </a:rPr>
              <a:t>to capture 90 percent of the U.S. oil refinery business by 1879. </a:t>
            </a:r>
            <a:endParaRPr lang="en-US" sz="1800" dirty="0" smtClean="0">
              <a:solidFill>
                <a:srgbClr val="003300"/>
              </a:solidFill>
              <a:latin typeface="Verdana" pitchFamily="34" charset="0"/>
            </a:endParaRPr>
          </a:p>
          <a:p>
            <a:pPr marL="107950">
              <a:spcBef>
                <a:spcPct val="50000"/>
              </a:spcBef>
            </a:pPr>
            <a:r>
              <a:rPr lang="en-US" sz="1800" b="1" dirty="0" smtClean="0">
                <a:solidFill>
                  <a:srgbClr val="003300"/>
                </a:solidFill>
                <a:latin typeface="Verdana" pitchFamily="34" charset="0"/>
              </a:rPr>
              <a:t>Vertical integration- </a:t>
            </a:r>
            <a:r>
              <a:rPr lang="en-US" sz="1800" dirty="0" smtClean="0">
                <a:solidFill>
                  <a:srgbClr val="003300"/>
                </a:solidFill>
                <a:latin typeface="Verdana" pitchFamily="34" charset="0"/>
              </a:rPr>
              <a:t>acquiring companies that supplied business. Rockefeller bought barrel factories, oil fields, oil-storage facilities, pipelines, and railroad cars. Allowed to keep costs low and profits high</a:t>
            </a:r>
          </a:p>
          <a:p>
            <a:pPr marL="107950">
              <a:spcBef>
                <a:spcPct val="50000"/>
              </a:spcBef>
            </a:pPr>
            <a:r>
              <a:rPr lang="en-US" sz="1800" b="1" dirty="0" smtClean="0">
                <a:solidFill>
                  <a:srgbClr val="003300"/>
                </a:solidFill>
                <a:latin typeface="Verdana" pitchFamily="34" charset="0"/>
              </a:rPr>
              <a:t>Horizontal integration-</a:t>
            </a:r>
            <a:r>
              <a:rPr lang="en-US" sz="1800" dirty="0" smtClean="0">
                <a:solidFill>
                  <a:srgbClr val="003300"/>
                </a:solidFill>
                <a:latin typeface="Verdana" pitchFamily="34" charset="0"/>
              </a:rPr>
              <a:t> taking over other companies producing the same product. </a:t>
            </a:r>
          </a:p>
          <a:p>
            <a:pPr marL="107950">
              <a:spcBef>
                <a:spcPct val="50000"/>
              </a:spcBef>
            </a:pPr>
            <a:r>
              <a:rPr lang="en-US" sz="1800" dirty="0" smtClean="0">
                <a:solidFill>
                  <a:srgbClr val="003300"/>
                </a:solidFill>
                <a:latin typeface="Verdana" pitchFamily="34" charset="0"/>
              </a:rPr>
              <a:t>At one point his fortune approached 900 million</a:t>
            </a:r>
            <a:endParaRPr lang="en-US" sz="1800" dirty="0" smtClean="0">
              <a:solidFill>
                <a:srgbClr val="003300"/>
              </a:solidFill>
              <a:latin typeface="Verdana" pitchFamily="34" charset="0"/>
            </a:endParaRPr>
          </a:p>
          <a:p>
            <a:pPr marL="107950">
              <a:spcBef>
                <a:spcPct val="50000"/>
              </a:spcBef>
            </a:pPr>
            <a:r>
              <a:rPr lang="en-US" sz="1800" dirty="0" smtClean="0">
                <a:solidFill>
                  <a:srgbClr val="003300"/>
                </a:solidFill>
                <a:latin typeface="Verdana" pitchFamily="34" charset="0"/>
              </a:rPr>
              <a:t>Rockefeller gave away over half of his fortune to charity. He donated millions to education and good works through his Rockefeller Foundation.</a:t>
            </a:r>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Andrew Carnegie</a:t>
            </a:r>
            <a:endParaRPr lang="en-US" dirty="0"/>
          </a:p>
        </p:txBody>
      </p:sp>
      <p:sp>
        <p:nvSpPr>
          <p:cNvPr id="3" name="Content Placeholder 2"/>
          <p:cNvSpPr>
            <a:spLocks noGrp="1"/>
          </p:cNvSpPr>
          <p:nvPr>
            <p:ph idx="1"/>
          </p:nvPr>
        </p:nvSpPr>
        <p:spPr/>
        <p:txBody>
          <a:bodyPr/>
          <a:lstStyle/>
          <a:p>
            <a:pPr marL="107950">
              <a:spcBef>
                <a:spcPct val="50000"/>
              </a:spcBef>
            </a:pPr>
            <a:r>
              <a:rPr lang="en-US" sz="2400" dirty="0" smtClean="0">
                <a:solidFill>
                  <a:srgbClr val="003300"/>
                </a:solidFill>
                <a:latin typeface="Verdana" pitchFamily="34" charset="0"/>
              </a:rPr>
              <a:t>Andrew Carnegie rose from immigrant child to steel magnate. He used profits from various business investments to found his own company. By the end of the century the Carnegie Steel Company dominated the U.S. steel industry. </a:t>
            </a:r>
          </a:p>
          <a:p>
            <a:pPr marL="107950">
              <a:spcBef>
                <a:spcPct val="50000"/>
              </a:spcBef>
            </a:pPr>
            <a:r>
              <a:rPr lang="en-US" sz="2400" dirty="0" smtClean="0">
                <a:solidFill>
                  <a:srgbClr val="003300"/>
                </a:solidFill>
                <a:latin typeface="Verdana" pitchFamily="34" charset="0"/>
              </a:rPr>
              <a:t>After retiring, Carnegie devoted his time to charity, supporting education and building public libraries</a:t>
            </a:r>
            <a:r>
              <a:rPr lang="en-US" sz="2400" dirty="0" smtClean="0">
                <a:solidFill>
                  <a:srgbClr val="003300"/>
                </a:solidFill>
                <a:latin typeface="Verdana" pitchFamily="34" charset="0"/>
              </a:rPr>
              <a:t>.</a:t>
            </a:r>
          </a:p>
          <a:p>
            <a:pPr marL="107950">
              <a:spcBef>
                <a:spcPct val="50000"/>
              </a:spcBef>
            </a:pPr>
            <a:r>
              <a:rPr lang="en-US" sz="2400" dirty="0" smtClean="0">
                <a:solidFill>
                  <a:srgbClr val="003300"/>
                </a:solidFill>
                <a:latin typeface="Verdana" pitchFamily="34" charset="0"/>
              </a:rPr>
              <a:t>Believed that wealthy people had a duty toward the rest of society. Gospel of Wealth</a:t>
            </a:r>
            <a:endParaRPr lang="en-US" sz="24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Cornelius Vanderbilt</a:t>
            </a:r>
            <a:endParaRPr lang="en-US" dirty="0"/>
          </a:p>
        </p:txBody>
      </p:sp>
      <p:sp>
        <p:nvSpPr>
          <p:cNvPr id="3" name="Content Placeholder 2"/>
          <p:cNvSpPr>
            <a:spLocks noGrp="1"/>
          </p:cNvSpPr>
          <p:nvPr>
            <p:ph idx="1"/>
          </p:nvPr>
        </p:nvSpPr>
        <p:spPr/>
        <p:txBody>
          <a:bodyPr/>
          <a:lstStyle/>
          <a:p>
            <a:pPr marL="107950">
              <a:spcBef>
                <a:spcPct val="50000"/>
              </a:spcBef>
            </a:pPr>
            <a:r>
              <a:rPr lang="en-US" sz="2400" dirty="0" smtClean="0">
                <a:solidFill>
                  <a:srgbClr val="003300"/>
                </a:solidFill>
                <a:latin typeface="Verdana" pitchFamily="34" charset="0"/>
              </a:rPr>
              <a:t>Vanderbilt began investing in railroads during the Civil War. By 1872, he owned the New York Central Railroad. At the height of his career he controlled 4,500 miles of track</a:t>
            </a:r>
            <a:r>
              <a:rPr lang="en-US" sz="2400" dirty="0" smtClean="0">
                <a:solidFill>
                  <a:srgbClr val="003300"/>
                </a:solidFill>
                <a:latin typeface="Verdana" pitchFamily="34" charset="0"/>
              </a:rPr>
              <a:t>.</a:t>
            </a:r>
          </a:p>
          <a:p>
            <a:pPr marL="107950">
              <a:spcBef>
                <a:spcPct val="50000"/>
              </a:spcBef>
            </a:pPr>
            <a:r>
              <a:rPr lang="en-US" sz="2400" dirty="0" smtClean="0">
                <a:solidFill>
                  <a:srgbClr val="003300"/>
                </a:solidFill>
                <a:latin typeface="Verdana" pitchFamily="34" charset="0"/>
              </a:rPr>
              <a:t>At the Height of his career, he controlled more than 4,500 miles of railroad track. Also invested heavily in steamship lines.</a:t>
            </a:r>
            <a:endParaRPr lang="en-US" sz="2400" dirty="0" smtClean="0">
              <a:solidFill>
                <a:srgbClr val="003300"/>
              </a:solidFill>
              <a:latin typeface="Verdana" pitchFamily="34" charset="0"/>
            </a:endParaRPr>
          </a:p>
          <a:p>
            <a:pPr marL="107950">
              <a:spcBef>
                <a:spcPct val="50000"/>
              </a:spcBef>
            </a:pPr>
            <a:r>
              <a:rPr lang="en-US" sz="2400" dirty="0" smtClean="0">
                <a:solidFill>
                  <a:srgbClr val="003300"/>
                </a:solidFill>
                <a:latin typeface="Verdana" pitchFamily="34" charset="0"/>
              </a:rPr>
              <a:t>He supported few charities, but gave money to what would come to be Vanderbilt University. He died leaving an estate of $100 </a:t>
            </a:r>
            <a:r>
              <a:rPr lang="en-US" sz="2400" dirty="0" smtClean="0">
                <a:solidFill>
                  <a:srgbClr val="003300"/>
                </a:solidFill>
                <a:latin typeface="Verdana" pitchFamily="34" charset="0"/>
              </a:rPr>
              <a:t>million</a:t>
            </a:r>
          </a:p>
          <a:p>
            <a:pPr marL="107950">
              <a:spcBef>
                <a:spcPct val="50000"/>
              </a:spcBef>
            </a:pPr>
            <a:endParaRPr lang="en-US" sz="24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George Pullman</a:t>
            </a:r>
            <a:endParaRPr lang="en-US" dirty="0"/>
          </a:p>
        </p:txBody>
      </p:sp>
      <p:sp>
        <p:nvSpPr>
          <p:cNvPr id="3" name="Content Placeholder 2"/>
          <p:cNvSpPr>
            <a:spLocks noGrp="1"/>
          </p:cNvSpPr>
          <p:nvPr>
            <p:ph idx="1"/>
          </p:nvPr>
        </p:nvSpPr>
        <p:spPr/>
        <p:txBody>
          <a:bodyPr/>
          <a:lstStyle/>
          <a:p>
            <a:pPr marL="107950">
              <a:spcBef>
                <a:spcPct val="50000"/>
              </a:spcBef>
            </a:pPr>
            <a:r>
              <a:rPr lang="en-US" sz="2800" dirty="0" smtClean="0">
                <a:solidFill>
                  <a:srgbClr val="003300"/>
                </a:solidFill>
                <a:latin typeface="Verdana" pitchFamily="34" charset="0"/>
              </a:rPr>
              <a:t>George Pullman made his fortune designing and building sleeper cars that made long-distance travel more comfortable. He built a town south of Chicago to house workers in relative comfort, believing happy workers were more productive.</a:t>
            </a:r>
          </a:p>
          <a:p>
            <a:pPr marL="107950">
              <a:spcBef>
                <a:spcPct val="50000"/>
              </a:spcBef>
            </a:pPr>
            <a:r>
              <a:rPr lang="en-US" sz="2800" dirty="0" smtClean="0">
                <a:solidFill>
                  <a:srgbClr val="003300"/>
                </a:solidFill>
                <a:latin typeface="Verdana" pitchFamily="34" charset="0"/>
              </a:rPr>
              <a:t>The Pullman Company controlled aspects of life in the town, and criticism was not tolerated.  </a:t>
            </a:r>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jdr4.gif"/>
          <p:cNvPicPr>
            <a:picLocks noGrp="1" noChangeAspect="1"/>
          </p:cNvPicPr>
          <p:nvPr>
            <p:ph idx="1"/>
          </p:nvPr>
        </p:nvPicPr>
        <p:blipFill>
          <a:blip r:embed="rId2" cstate="print"/>
          <a:stretch>
            <a:fillRect/>
          </a:stretch>
        </p:blipFill>
        <p:spPr>
          <a:xfrm>
            <a:off x="685800" y="1752600"/>
            <a:ext cx="2118083" cy="4267200"/>
          </a:xfrm>
        </p:spPr>
      </p:pic>
      <p:sp>
        <p:nvSpPr>
          <p:cNvPr id="5" name="TextBox 4"/>
          <p:cNvSpPr txBox="1"/>
          <p:nvPr/>
        </p:nvSpPr>
        <p:spPr>
          <a:xfrm>
            <a:off x="533400" y="6019800"/>
            <a:ext cx="1828800" cy="646331"/>
          </a:xfrm>
          <a:prstGeom prst="rect">
            <a:avLst/>
          </a:prstGeom>
          <a:noFill/>
        </p:spPr>
        <p:txBody>
          <a:bodyPr wrap="square" rtlCol="0">
            <a:spAutoFit/>
          </a:bodyPr>
          <a:lstStyle/>
          <a:p>
            <a:r>
              <a:rPr lang="en-US" dirty="0" smtClean="0">
                <a:solidFill>
                  <a:schemeClr val="bg1">
                    <a:lumMod val="10000"/>
                  </a:schemeClr>
                </a:solidFill>
              </a:rPr>
              <a:t>John D. Rockefeller</a:t>
            </a:r>
            <a:endParaRPr lang="en-US" dirty="0">
              <a:solidFill>
                <a:schemeClr val="bg1">
                  <a:lumMod val="10000"/>
                </a:schemeClr>
              </a:solidFill>
            </a:endParaRPr>
          </a:p>
        </p:txBody>
      </p:sp>
      <p:pic>
        <p:nvPicPr>
          <p:cNvPr id="6" name="Picture 5" descr="Andrew Carnegie.jpg"/>
          <p:cNvPicPr>
            <a:picLocks noChangeAspect="1"/>
          </p:cNvPicPr>
          <p:nvPr/>
        </p:nvPicPr>
        <p:blipFill>
          <a:blip r:embed="rId3" cstate="print"/>
          <a:stretch>
            <a:fillRect/>
          </a:stretch>
        </p:blipFill>
        <p:spPr>
          <a:xfrm>
            <a:off x="2819400" y="1828800"/>
            <a:ext cx="2560320" cy="3200400"/>
          </a:xfrm>
          <a:prstGeom prst="rect">
            <a:avLst/>
          </a:prstGeom>
        </p:spPr>
      </p:pic>
      <p:sp>
        <p:nvSpPr>
          <p:cNvPr id="7" name="TextBox 6"/>
          <p:cNvSpPr txBox="1"/>
          <p:nvPr/>
        </p:nvSpPr>
        <p:spPr>
          <a:xfrm>
            <a:off x="3048000" y="5410200"/>
            <a:ext cx="1967205" cy="369332"/>
          </a:xfrm>
          <a:prstGeom prst="rect">
            <a:avLst/>
          </a:prstGeom>
          <a:noFill/>
        </p:spPr>
        <p:txBody>
          <a:bodyPr wrap="none" rtlCol="0">
            <a:spAutoFit/>
          </a:bodyPr>
          <a:lstStyle/>
          <a:p>
            <a:r>
              <a:rPr lang="en-US" dirty="0" smtClean="0">
                <a:solidFill>
                  <a:schemeClr val="bg1">
                    <a:lumMod val="10000"/>
                  </a:schemeClr>
                </a:solidFill>
              </a:rPr>
              <a:t>Andrew Carnegie</a:t>
            </a:r>
            <a:endParaRPr lang="en-US" dirty="0">
              <a:solidFill>
                <a:schemeClr val="bg1">
                  <a:lumMod val="10000"/>
                </a:schemeClr>
              </a:solidFill>
            </a:endParaRPr>
          </a:p>
        </p:txBody>
      </p:sp>
      <p:pic>
        <p:nvPicPr>
          <p:cNvPr id="8" name="Picture 7" descr="250px-Cornelius_Vanderbilt_Daguerrotype2.jpg"/>
          <p:cNvPicPr>
            <a:picLocks noChangeAspect="1"/>
          </p:cNvPicPr>
          <p:nvPr/>
        </p:nvPicPr>
        <p:blipFill>
          <a:blip r:embed="rId4" cstate="print"/>
          <a:stretch>
            <a:fillRect/>
          </a:stretch>
        </p:blipFill>
        <p:spPr>
          <a:xfrm>
            <a:off x="5410200" y="1905000"/>
            <a:ext cx="1654042" cy="2209800"/>
          </a:xfrm>
          <a:prstGeom prst="rect">
            <a:avLst/>
          </a:prstGeom>
        </p:spPr>
      </p:pic>
      <p:sp>
        <p:nvSpPr>
          <p:cNvPr id="9" name="TextBox 8"/>
          <p:cNvSpPr txBox="1"/>
          <p:nvPr/>
        </p:nvSpPr>
        <p:spPr>
          <a:xfrm>
            <a:off x="5562600" y="4495800"/>
            <a:ext cx="1600200" cy="646331"/>
          </a:xfrm>
          <a:prstGeom prst="rect">
            <a:avLst/>
          </a:prstGeom>
          <a:noFill/>
        </p:spPr>
        <p:txBody>
          <a:bodyPr wrap="square" rtlCol="0">
            <a:spAutoFit/>
          </a:bodyPr>
          <a:lstStyle/>
          <a:p>
            <a:r>
              <a:rPr lang="en-US" dirty="0" smtClean="0">
                <a:solidFill>
                  <a:schemeClr val="bg1">
                    <a:lumMod val="10000"/>
                  </a:schemeClr>
                </a:solidFill>
              </a:rPr>
              <a:t>Cornelius Vanderbilt</a:t>
            </a:r>
            <a:endParaRPr lang="en-US" dirty="0">
              <a:solidFill>
                <a:schemeClr val="bg1">
                  <a:lumMod val="10000"/>
                </a:schemeClr>
              </a:solidFill>
            </a:endParaRPr>
          </a:p>
        </p:txBody>
      </p:sp>
      <p:pic>
        <p:nvPicPr>
          <p:cNvPr id="10" name="Picture 9" descr="george pullman.jpg"/>
          <p:cNvPicPr>
            <a:picLocks noChangeAspect="1"/>
          </p:cNvPicPr>
          <p:nvPr/>
        </p:nvPicPr>
        <p:blipFill>
          <a:blip r:embed="rId5" cstate="print"/>
          <a:stretch>
            <a:fillRect/>
          </a:stretch>
        </p:blipFill>
        <p:spPr>
          <a:xfrm>
            <a:off x="7010400" y="1828800"/>
            <a:ext cx="1930458" cy="2733675"/>
          </a:xfrm>
          <a:prstGeom prst="rect">
            <a:avLst/>
          </a:prstGeom>
        </p:spPr>
      </p:pic>
      <p:sp>
        <p:nvSpPr>
          <p:cNvPr id="11" name="TextBox 10"/>
          <p:cNvSpPr txBox="1"/>
          <p:nvPr/>
        </p:nvSpPr>
        <p:spPr>
          <a:xfrm>
            <a:off x="7239000" y="5029200"/>
            <a:ext cx="1851789" cy="369332"/>
          </a:xfrm>
          <a:prstGeom prst="rect">
            <a:avLst/>
          </a:prstGeom>
          <a:noFill/>
        </p:spPr>
        <p:txBody>
          <a:bodyPr wrap="none" rtlCol="0">
            <a:spAutoFit/>
          </a:bodyPr>
          <a:lstStyle/>
          <a:p>
            <a:r>
              <a:rPr lang="en-US" dirty="0" smtClean="0">
                <a:solidFill>
                  <a:schemeClr val="bg1">
                    <a:lumMod val="10000"/>
                  </a:schemeClr>
                </a:solidFill>
              </a:rPr>
              <a:t>George Pullman</a:t>
            </a:r>
            <a:endParaRPr lang="en-US" dirty="0">
              <a:solidFill>
                <a:schemeClr val="bg1">
                  <a:lumMod val="10000"/>
                </a:schemeClr>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6600" y="381000"/>
            <a:ext cx="5562600" cy="1066800"/>
          </a:xfrm>
        </p:spPr>
        <p:txBody>
          <a:bodyPr/>
          <a:lstStyle/>
          <a:p>
            <a:r>
              <a:rPr lang="en-US" b="1" dirty="0" smtClean="0">
                <a:solidFill>
                  <a:schemeClr val="tx2"/>
                </a:solidFill>
                <a:latin typeface="+mj-lt"/>
                <a:ea typeface="+mj-ea"/>
                <a:cs typeface="+mj-cs"/>
              </a:rPr>
              <a:t/>
            </a:r>
            <a:br>
              <a:rPr lang="en-US" b="1" dirty="0" smtClean="0">
                <a:solidFill>
                  <a:schemeClr val="tx2"/>
                </a:solidFill>
                <a:latin typeface="+mj-lt"/>
                <a:ea typeface="+mj-ea"/>
                <a:cs typeface="+mj-cs"/>
              </a:rPr>
            </a:br>
            <a:r>
              <a:rPr lang="en-US" b="1" dirty="0" smtClean="0">
                <a:solidFill>
                  <a:schemeClr val="tx2"/>
                </a:solidFill>
                <a:latin typeface="+mj-lt"/>
                <a:ea typeface="+mj-ea"/>
                <a:cs typeface="+mj-cs"/>
              </a:rPr>
              <a:t>INDUSTRIAL </a:t>
            </a:r>
            <a:r>
              <a:rPr lang="en-US" b="1" dirty="0">
                <a:solidFill>
                  <a:schemeClr val="tx2"/>
                </a:solidFill>
                <a:latin typeface="+mj-lt"/>
                <a:ea typeface="+mj-ea"/>
                <a:cs typeface="+mj-cs"/>
              </a:rPr>
              <a:t>TYCOONS</a:t>
            </a:r>
            <a:br>
              <a:rPr lang="en-US" b="1" dirty="0">
                <a:solidFill>
                  <a:schemeClr val="tx2"/>
                </a:solidFill>
                <a:latin typeface="+mj-lt"/>
                <a:ea typeface="+mj-ea"/>
                <a:cs typeface="+mj-cs"/>
              </a:rPr>
            </a:br>
            <a:endParaRPr lang="en-US" dirty="0"/>
          </a:p>
        </p:txBody>
      </p:sp>
      <p:sp>
        <p:nvSpPr>
          <p:cNvPr id="3" name="Content Placeholder 2"/>
          <p:cNvSpPr>
            <a:spLocks noGrp="1"/>
          </p:cNvSpPr>
          <p:nvPr>
            <p:ph idx="1"/>
          </p:nvPr>
        </p:nvSpPr>
        <p:spPr/>
        <p:txBody>
          <a:bodyPr/>
          <a:lstStyle/>
          <a:p>
            <a:pPr lvl="0"/>
            <a:endParaRPr lang="en-US" sz="4800" dirty="0">
              <a:solidFill>
                <a:schemeClr val="tx1"/>
              </a:solidFill>
              <a:latin typeface="+mn-lt"/>
              <a:ea typeface="+mn-ea"/>
              <a:cs typeface="+mn-cs"/>
            </a:endParaRPr>
          </a:p>
        </p:txBody>
      </p:sp>
      <p:sp>
        <p:nvSpPr>
          <p:cNvPr id="10" name="TextBox 9"/>
          <p:cNvSpPr txBox="1"/>
          <p:nvPr/>
        </p:nvSpPr>
        <p:spPr>
          <a:xfrm>
            <a:off x="0" y="457200"/>
            <a:ext cx="9144000" cy="1077218"/>
          </a:xfrm>
          <a:prstGeom prst="rect">
            <a:avLst/>
          </a:prstGeom>
          <a:solidFill>
            <a:schemeClr val="bg1">
              <a:lumMod val="10000"/>
            </a:schemeClr>
          </a:solidFill>
        </p:spPr>
        <p:txBody>
          <a:bodyPr wrap="square" rtlCol="0">
            <a:spAutoFit/>
          </a:bodyPr>
          <a:lstStyle/>
          <a:p>
            <a:r>
              <a:rPr lang="en-US" sz="3200" dirty="0" smtClean="0">
                <a:solidFill>
                  <a:schemeClr val="accent5"/>
                </a:solidFill>
              </a:rPr>
              <a:t>How did Rockefeller and Carnegie use their wealth to do good?</a:t>
            </a:r>
            <a:endParaRPr lang="en-US" sz="3200" dirty="0">
              <a:solidFill>
                <a:schemeClr val="accent5"/>
              </a:solidFill>
            </a:endParaRPr>
          </a:p>
        </p:txBody>
      </p:sp>
      <p:sp>
        <p:nvSpPr>
          <p:cNvPr id="11" name="TextBox 10"/>
          <p:cNvSpPr txBox="1"/>
          <p:nvPr/>
        </p:nvSpPr>
        <p:spPr>
          <a:xfrm>
            <a:off x="0" y="1524000"/>
            <a:ext cx="9144000" cy="2062103"/>
          </a:xfrm>
          <a:prstGeom prst="rect">
            <a:avLst/>
          </a:prstGeom>
          <a:solidFill>
            <a:schemeClr val="accent5">
              <a:lumMod val="50000"/>
            </a:schemeClr>
          </a:solidFill>
        </p:spPr>
        <p:txBody>
          <a:bodyPr wrap="square" rtlCol="0">
            <a:spAutoFit/>
          </a:bodyPr>
          <a:lstStyle/>
          <a:p>
            <a:r>
              <a:rPr lang="en-US" sz="3200" dirty="0" smtClean="0">
                <a:solidFill>
                  <a:schemeClr val="accent5"/>
                </a:solidFill>
              </a:rPr>
              <a:t>Both men gave substantial amounts to universities.  Carnegie built Public libraries, Carnegie Hall, financed scientific work and international peace efforts.</a:t>
            </a:r>
            <a:endParaRPr lang="en-US" sz="3200" dirty="0">
              <a:solidFill>
                <a:schemeClr val="accent5"/>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strVal val="#ppt_w*2.5"/>
                                          </p:val>
                                        </p:tav>
                                        <p:tav tm="100000">
                                          <p:val>
                                            <p:strVal val="#ppt_w"/>
                                          </p:val>
                                        </p:tav>
                                      </p:tavLst>
                                    </p:anim>
                                    <p:anim calcmode="lin" valueType="num">
                                      <p:cBhvr>
                                        <p:cTn id="8" dur="500" fill="hold"/>
                                        <p:tgtEl>
                                          <p:spTgt spid="10"/>
                                        </p:tgtEl>
                                        <p:attrNameLst>
                                          <p:attrName>ppt_h</p:attrName>
                                        </p:attrNameLst>
                                      </p:cBhvr>
                                      <p:tavLst>
                                        <p:tav tm="0">
                                          <p:val>
                                            <p:strVal val="#ppt_h*0.01"/>
                                          </p:val>
                                        </p:tav>
                                        <p:tav tm="100000">
                                          <p:val>
                                            <p:strVal val="#ppt_h"/>
                                          </p:val>
                                        </p:tav>
                                      </p:tavLst>
                                    </p:anim>
                                    <p:anim calcmode="lin" valueType="num">
                                      <p:cBhvr>
                                        <p:cTn id="9" dur="500" fill="hold"/>
                                        <p:tgtEl>
                                          <p:spTgt spid="10"/>
                                        </p:tgtEl>
                                        <p:attrNameLst>
                                          <p:attrName>ppt_x</p:attrName>
                                        </p:attrNameLst>
                                      </p:cBhvr>
                                      <p:tavLst>
                                        <p:tav tm="0">
                                          <p:val>
                                            <p:strVal val="#ppt_x"/>
                                          </p:val>
                                        </p:tav>
                                        <p:tav tm="100000">
                                          <p:val>
                                            <p:strVal val="#ppt_x"/>
                                          </p:val>
                                        </p:tav>
                                      </p:tavLst>
                                    </p:anim>
                                    <p:anim calcmode="lin" valueType="num">
                                      <p:cBhvr>
                                        <p:cTn id="10" dur="500" fill="hold"/>
                                        <p:tgtEl>
                                          <p:spTgt spid="10"/>
                                        </p:tgtEl>
                                        <p:attrNameLst>
                                          <p:attrName>ppt_y</p:attrName>
                                        </p:attrNameLst>
                                      </p:cBhvr>
                                      <p:tavLst>
                                        <p:tav tm="0">
                                          <p:val>
                                            <p:strVal val="#ppt_h+1"/>
                                          </p:val>
                                        </p:tav>
                                        <p:tav tm="100000">
                                          <p:val>
                                            <p:strVal val="#ppt_y"/>
                                          </p:val>
                                        </p:tav>
                                      </p:tavLst>
                                    </p:anim>
                                    <p:animEffect transition="in" filter="fade">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strVal val="#ppt_w*2.5"/>
                                          </p:val>
                                        </p:tav>
                                        <p:tav tm="100000">
                                          <p:val>
                                            <p:strVal val="#ppt_w"/>
                                          </p:val>
                                        </p:tav>
                                      </p:tavLst>
                                    </p:anim>
                                    <p:anim calcmode="lin" valueType="num">
                                      <p:cBhvr>
                                        <p:cTn id="17" dur="500" fill="hold"/>
                                        <p:tgtEl>
                                          <p:spTgt spid="11"/>
                                        </p:tgtEl>
                                        <p:attrNameLst>
                                          <p:attrName>ppt_h</p:attrName>
                                        </p:attrNameLst>
                                      </p:cBhvr>
                                      <p:tavLst>
                                        <p:tav tm="0">
                                          <p:val>
                                            <p:strVal val="#ppt_h*0.01"/>
                                          </p:val>
                                        </p:tav>
                                        <p:tav tm="100000">
                                          <p:val>
                                            <p:strVal val="#ppt_h"/>
                                          </p:val>
                                        </p:tav>
                                      </p:tavLst>
                                    </p:anim>
                                    <p:anim calcmode="lin" valueType="num">
                                      <p:cBhvr>
                                        <p:cTn id="18" dur="500" fill="hold"/>
                                        <p:tgtEl>
                                          <p:spTgt spid="11"/>
                                        </p:tgtEl>
                                        <p:attrNameLst>
                                          <p:attrName>ppt_x</p:attrName>
                                        </p:attrNameLst>
                                      </p:cBhvr>
                                      <p:tavLst>
                                        <p:tav tm="0">
                                          <p:val>
                                            <p:strVal val="#ppt_x"/>
                                          </p:val>
                                        </p:tav>
                                        <p:tav tm="100000">
                                          <p:val>
                                            <p:strVal val="#ppt_x"/>
                                          </p:val>
                                        </p:tav>
                                      </p:tavLst>
                                    </p:anim>
                                    <p:anim calcmode="lin" valueType="num">
                                      <p:cBhvr>
                                        <p:cTn id="19" dur="500" fill="hold"/>
                                        <p:tgtEl>
                                          <p:spTgt spid="11"/>
                                        </p:tgtEl>
                                        <p:attrNameLst>
                                          <p:attrName>ppt_y</p:attrName>
                                        </p:attrNameLst>
                                      </p:cBhvr>
                                      <p:tavLst>
                                        <p:tav tm="0">
                                          <p:val>
                                            <p:strVal val="#ppt_h+1"/>
                                          </p:val>
                                        </p:tav>
                                        <p:tav tm="100000">
                                          <p:val>
                                            <p:strVal val="#ppt_y"/>
                                          </p:val>
                                        </p:tav>
                                      </p:tavLst>
                                    </p:anim>
                                    <p:animEffect transition="in" filter="fade">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2"/>
                </a:solidFill>
                <a:latin typeface="+mj-lt"/>
                <a:ea typeface="+mj-ea"/>
                <a:cs typeface="+mj-cs"/>
              </a:rPr>
              <a:t>MASS MARKETING</a:t>
            </a:r>
            <a:endParaRPr lang="en-US" dirty="0"/>
          </a:p>
        </p:txBody>
      </p:sp>
      <p:sp>
        <p:nvSpPr>
          <p:cNvPr id="3" name="Content Placeholder 2"/>
          <p:cNvSpPr>
            <a:spLocks noGrp="1"/>
          </p:cNvSpPr>
          <p:nvPr>
            <p:ph idx="1"/>
          </p:nvPr>
        </p:nvSpPr>
        <p:spPr/>
        <p:txBody>
          <a:bodyPr/>
          <a:lstStyle/>
          <a:p>
            <a:pPr lvl="0"/>
            <a:r>
              <a:rPr lang="en-US" sz="3600" dirty="0">
                <a:solidFill>
                  <a:schemeClr val="tx1"/>
                </a:solidFill>
                <a:latin typeface="+mn-lt"/>
                <a:ea typeface="+mn-ea"/>
                <a:cs typeface="+mn-cs"/>
              </a:rPr>
              <a:t>Department stores formed with many products under one roof.</a:t>
            </a:r>
          </a:p>
          <a:p>
            <a:pPr lvl="0"/>
            <a:r>
              <a:rPr lang="en-US" sz="3600" dirty="0">
                <a:solidFill>
                  <a:schemeClr val="tx1"/>
                </a:solidFill>
                <a:latin typeface="+mn-lt"/>
                <a:ea typeface="+mn-ea"/>
                <a:cs typeface="+mn-cs"/>
              </a:rPr>
              <a:t>Catalogs—for people who didn’t live close to the store.</a:t>
            </a:r>
          </a:p>
          <a:p>
            <a:pPr lvl="0"/>
            <a:r>
              <a:rPr lang="en-US" sz="3600" dirty="0">
                <a:solidFill>
                  <a:schemeClr val="tx1"/>
                </a:solidFill>
                <a:latin typeface="+mn-lt"/>
                <a:ea typeface="+mn-ea"/>
                <a:cs typeface="+mn-cs"/>
              </a:rPr>
              <a:t>Sears, Roebuck</a:t>
            </a:r>
          </a:p>
          <a:p>
            <a:r>
              <a:rPr lang="en-US" sz="3600" dirty="0">
                <a:solidFill>
                  <a:schemeClr val="tx1"/>
                </a:solidFill>
                <a:latin typeface="+mn-lt"/>
                <a:ea typeface="+mn-ea"/>
                <a:cs typeface="+mn-cs"/>
              </a:rPr>
              <a:t>Peoples purchases arrived by mail.</a:t>
            </a:r>
            <a:endParaRPr lang="en-US" sz="3600" dirty="0"/>
          </a:p>
        </p:txBody>
      </p:sp>
      <p:pic>
        <p:nvPicPr>
          <p:cNvPr id="31746" name="Picture 2" descr="http://exhibits.mannlib.cornell.edu/prefabhousing/images/large/Sears2.jpg"/>
          <p:cNvPicPr>
            <a:picLocks noChangeAspect="1" noChangeArrowheads="1"/>
          </p:cNvPicPr>
          <p:nvPr/>
        </p:nvPicPr>
        <p:blipFill>
          <a:blip r:embed="rId2" cstate="print"/>
          <a:srcRect/>
          <a:stretch>
            <a:fillRect/>
          </a:stretch>
        </p:blipFill>
        <p:spPr bwMode="auto">
          <a:xfrm>
            <a:off x="0" y="0"/>
            <a:ext cx="8584083" cy="6858000"/>
          </a:xfrm>
          <a:prstGeom prst="rect">
            <a:avLst/>
          </a:prstGeom>
          <a:noFill/>
        </p:spPr>
      </p:pic>
      <p:pic>
        <p:nvPicPr>
          <p:cNvPr id="31748" name="Picture 4" descr="http://www.lib.ncsu.edu/exhibits/newbooks99/images/sears.jpg"/>
          <p:cNvPicPr>
            <a:picLocks noChangeAspect="1" noChangeArrowheads="1"/>
          </p:cNvPicPr>
          <p:nvPr/>
        </p:nvPicPr>
        <p:blipFill>
          <a:blip r:embed="rId3" cstate="print"/>
          <a:srcRect/>
          <a:stretch>
            <a:fillRect/>
          </a:stretch>
        </p:blipFill>
        <p:spPr bwMode="auto">
          <a:xfrm>
            <a:off x="0" y="0"/>
            <a:ext cx="5410200" cy="6829081"/>
          </a:xfrm>
          <a:prstGeom prst="rect">
            <a:avLst/>
          </a:prstGeom>
          <a:noFill/>
        </p:spPr>
      </p:pic>
      <p:pic>
        <p:nvPicPr>
          <p:cNvPr id="31750" name="Picture 6" descr="http://www.bywayguesthouse.com/images/jpg/catalog_115.jpg"/>
          <p:cNvPicPr>
            <a:picLocks noChangeAspect="1" noChangeArrowheads="1"/>
          </p:cNvPicPr>
          <p:nvPr/>
        </p:nvPicPr>
        <p:blipFill>
          <a:blip r:embed="rId4" cstate="print"/>
          <a:srcRect/>
          <a:stretch>
            <a:fillRect/>
          </a:stretch>
        </p:blipFill>
        <p:spPr bwMode="auto">
          <a:xfrm>
            <a:off x="4572000" y="0"/>
            <a:ext cx="4572000" cy="6869605"/>
          </a:xfrm>
          <a:prstGeom prst="rect">
            <a:avLst/>
          </a:prstGeom>
          <a:noFill/>
        </p:spPr>
      </p:pic>
      <p:pic>
        <p:nvPicPr>
          <p:cNvPr id="31752" name="Picture 8" descr="http://www.mckendry.net/DOLLHOUSES/doll81.jpg"/>
          <p:cNvPicPr>
            <a:picLocks noChangeAspect="1" noChangeArrowheads="1"/>
          </p:cNvPicPr>
          <p:nvPr/>
        </p:nvPicPr>
        <p:blipFill>
          <a:blip r:embed="rId5" cstate="print"/>
          <a:srcRect/>
          <a:stretch>
            <a:fillRect/>
          </a:stretch>
        </p:blipFill>
        <p:spPr bwMode="auto">
          <a:xfrm>
            <a:off x="0" y="1066800"/>
            <a:ext cx="9090093" cy="3810000"/>
          </a:xfrm>
          <a:prstGeom prst="rect">
            <a:avLst/>
          </a:prstGeom>
          <a:noFill/>
        </p:spPr>
      </p:pic>
      <p:pic>
        <p:nvPicPr>
          <p:cNvPr id="31754" name="Picture 10" descr="http://www.mckendry.net/DOLLHOUSES/doll83.jpg"/>
          <p:cNvPicPr>
            <a:picLocks noChangeAspect="1" noChangeArrowheads="1"/>
          </p:cNvPicPr>
          <p:nvPr/>
        </p:nvPicPr>
        <p:blipFill>
          <a:blip r:embed="rId6" cstate="print"/>
          <a:srcRect/>
          <a:stretch>
            <a:fillRect/>
          </a:stretch>
        </p:blipFill>
        <p:spPr bwMode="auto">
          <a:xfrm>
            <a:off x="609600" y="609600"/>
            <a:ext cx="8144336" cy="5943600"/>
          </a:xfrm>
          <a:prstGeom prst="rect">
            <a:avLst/>
          </a:prstGeom>
          <a:noFill/>
        </p:spPr>
      </p:pic>
      <p:pic>
        <p:nvPicPr>
          <p:cNvPr id="31756" name="Picture 12" descr="http://www.mitchellspublications.com/rep/arch/sears/sh20/01-image.jpg"/>
          <p:cNvPicPr>
            <a:picLocks noChangeAspect="1" noChangeArrowheads="1"/>
          </p:cNvPicPr>
          <p:nvPr/>
        </p:nvPicPr>
        <p:blipFill>
          <a:blip r:embed="rId7" cstate="print"/>
          <a:srcRect/>
          <a:stretch>
            <a:fillRect/>
          </a:stretch>
        </p:blipFill>
        <p:spPr bwMode="auto">
          <a:xfrm>
            <a:off x="1066800" y="381000"/>
            <a:ext cx="4495800" cy="6209825"/>
          </a:xfrm>
          <a:prstGeom prst="rect">
            <a:avLst/>
          </a:prstGeom>
          <a:noFill/>
        </p:spPr>
      </p:pic>
      <p:pic>
        <p:nvPicPr>
          <p:cNvPr id="31758" name="Picture 14" descr="http://www.earlyofficemuseum.com/Office_Next_to_Light_Court_Larkin_Bldg_Buffalo_BECHS.jpg"/>
          <p:cNvPicPr>
            <a:picLocks noChangeAspect="1" noChangeArrowheads="1"/>
          </p:cNvPicPr>
          <p:nvPr/>
        </p:nvPicPr>
        <p:blipFill>
          <a:blip r:embed="rId8" cstate="print"/>
          <a:srcRect/>
          <a:stretch>
            <a:fillRect/>
          </a:stretch>
        </p:blipFill>
        <p:spPr bwMode="auto">
          <a:xfrm>
            <a:off x="381000" y="0"/>
            <a:ext cx="7848600" cy="6779856"/>
          </a:xfrm>
          <a:prstGeom prst="rect">
            <a:avLst/>
          </a:prstGeom>
          <a:noFill/>
        </p:spPr>
      </p:pic>
      <p:pic>
        <p:nvPicPr>
          <p:cNvPr id="31760" name="Picture 16" descr="Photo"/>
          <p:cNvPicPr>
            <a:picLocks noChangeAspect="1" noChangeArrowheads="1"/>
          </p:cNvPicPr>
          <p:nvPr/>
        </p:nvPicPr>
        <p:blipFill>
          <a:blip r:embed="rId9" cstate="print"/>
          <a:srcRect/>
          <a:stretch>
            <a:fillRect/>
          </a:stretch>
        </p:blipFill>
        <p:spPr bwMode="auto">
          <a:xfrm>
            <a:off x="0" y="0"/>
            <a:ext cx="4876800" cy="673608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1746"/>
                                        </p:tgtEl>
                                        <p:attrNameLst>
                                          <p:attrName>style.visibility</p:attrName>
                                        </p:attrNameLst>
                                      </p:cBhvr>
                                      <p:to>
                                        <p:strVal val="visible"/>
                                      </p:to>
                                    </p:set>
                                    <p:animEffect transition="in" filter="fade">
                                      <p:cBhvr>
                                        <p:cTn id="7" dur="1000"/>
                                        <p:tgtEl>
                                          <p:spTgt spid="31746"/>
                                        </p:tgtEl>
                                      </p:cBhvr>
                                    </p:animEffect>
                                    <p:anim calcmode="lin" valueType="num">
                                      <p:cBhvr>
                                        <p:cTn id="8" dur="1000" fill="hold"/>
                                        <p:tgtEl>
                                          <p:spTgt spid="31746"/>
                                        </p:tgtEl>
                                        <p:attrNameLst>
                                          <p:attrName>ppt_x</p:attrName>
                                        </p:attrNameLst>
                                      </p:cBhvr>
                                      <p:tavLst>
                                        <p:tav tm="0">
                                          <p:val>
                                            <p:strVal val="#ppt_x"/>
                                          </p:val>
                                        </p:tav>
                                        <p:tav tm="100000">
                                          <p:val>
                                            <p:strVal val="#ppt_x"/>
                                          </p:val>
                                        </p:tav>
                                      </p:tavLst>
                                    </p:anim>
                                    <p:anim calcmode="lin" valueType="num">
                                      <p:cBhvr>
                                        <p:cTn id="9" dur="1000" fill="hold"/>
                                        <p:tgtEl>
                                          <p:spTgt spid="3174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6" fill="hold" nodeType="clickEffect">
                                  <p:stCondLst>
                                    <p:cond delay="0"/>
                                  </p:stCondLst>
                                  <p:childTnLst>
                                    <p:set>
                                      <p:cBhvr>
                                        <p:cTn id="13" dur="1" fill="hold">
                                          <p:stCondLst>
                                            <p:cond delay="0"/>
                                          </p:stCondLst>
                                        </p:cTn>
                                        <p:tgtEl>
                                          <p:spTgt spid="31748"/>
                                        </p:tgtEl>
                                        <p:attrNameLst>
                                          <p:attrName>style.visibility</p:attrName>
                                        </p:attrNameLst>
                                      </p:cBhvr>
                                      <p:to>
                                        <p:strVal val="visible"/>
                                      </p:to>
                                    </p:set>
                                    <p:animEffect transition="in" filter="barn(inHorizontal)">
                                      <p:cBhvr>
                                        <p:cTn id="14" dur="500"/>
                                        <p:tgtEl>
                                          <p:spTgt spid="31748"/>
                                        </p:tgtEl>
                                      </p:cBhvr>
                                    </p:animEffect>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nodeType="clickEffect">
                                  <p:stCondLst>
                                    <p:cond delay="0"/>
                                  </p:stCondLst>
                                  <p:childTnLst>
                                    <p:set>
                                      <p:cBhvr>
                                        <p:cTn id="18" dur="1" fill="hold">
                                          <p:stCondLst>
                                            <p:cond delay="0"/>
                                          </p:stCondLst>
                                        </p:cTn>
                                        <p:tgtEl>
                                          <p:spTgt spid="31750"/>
                                        </p:tgtEl>
                                        <p:attrNameLst>
                                          <p:attrName>style.visibility</p:attrName>
                                        </p:attrNameLst>
                                      </p:cBhvr>
                                      <p:to>
                                        <p:strVal val="visible"/>
                                      </p:to>
                                    </p:set>
                                    <p:animEffect transition="in" filter="box(in)">
                                      <p:cBhvr>
                                        <p:cTn id="19" dur="500"/>
                                        <p:tgtEl>
                                          <p:spTgt spid="31750"/>
                                        </p:tgtEl>
                                      </p:cBhvr>
                                    </p:animEffect>
                                  </p:childTnLst>
                                </p:cTn>
                              </p:par>
                            </p:childTnLst>
                          </p:cTn>
                        </p:par>
                      </p:childTnLst>
                    </p:cTn>
                  </p:par>
                  <p:par>
                    <p:cTn id="20" fill="hold">
                      <p:stCondLst>
                        <p:cond delay="indefinite"/>
                      </p:stCondLst>
                      <p:childTnLst>
                        <p:par>
                          <p:cTn id="21" fill="hold">
                            <p:stCondLst>
                              <p:cond delay="0"/>
                            </p:stCondLst>
                            <p:childTnLst>
                              <p:par>
                                <p:cTn id="22" presetID="29" presetClass="entr" presetSubtype="0" fill="hold" nodeType="clickEffect">
                                  <p:stCondLst>
                                    <p:cond delay="0"/>
                                  </p:stCondLst>
                                  <p:childTnLst>
                                    <p:set>
                                      <p:cBhvr>
                                        <p:cTn id="23" dur="1" fill="hold">
                                          <p:stCondLst>
                                            <p:cond delay="0"/>
                                          </p:stCondLst>
                                        </p:cTn>
                                        <p:tgtEl>
                                          <p:spTgt spid="31752"/>
                                        </p:tgtEl>
                                        <p:attrNameLst>
                                          <p:attrName>style.visibility</p:attrName>
                                        </p:attrNameLst>
                                      </p:cBhvr>
                                      <p:to>
                                        <p:strVal val="visible"/>
                                      </p:to>
                                    </p:set>
                                    <p:anim calcmode="lin" valueType="num">
                                      <p:cBhvr>
                                        <p:cTn id="24" dur="1000" fill="hold"/>
                                        <p:tgtEl>
                                          <p:spTgt spid="31752"/>
                                        </p:tgtEl>
                                        <p:attrNameLst>
                                          <p:attrName>ppt_x</p:attrName>
                                        </p:attrNameLst>
                                      </p:cBhvr>
                                      <p:tavLst>
                                        <p:tav tm="0">
                                          <p:val>
                                            <p:strVal val="#ppt_x-.2"/>
                                          </p:val>
                                        </p:tav>
                                        <p:tav tm="100000">
                                          <p:val>
                                            <p:strVal val="#ppt_x"/>
                                          </p:val>
                                        </p:tav>
                                      </p:tavLst>
                                    </p:anim>
                                    <p:anim calcmode="lin" valueType="num">
                                      <p:cBhvr>
                                        <p:cTn id="25" dur="1000" fill="hold"/>
                                        <p:tgtEl>
                                          <p:spTgt spid="31752"/>
                                        </p:tgtEl>
                                        <p:attrNameLst>
                                          <p:attrName>ppt_y</p:attrName>
                                        </p:attrNameLst>
                                      </p:cBhvr>
                                      <p:tavLst>
                                        <p:tav tm="0">
                                          <p:val>
                                            <p:strVal val="#ppt_y"/>
                                          </p:val>
                                        </p:tav>
                                        <p:tav tm="100000">
                                          <p:val>
                                            <p:strVal val="#ppt_y"/>
                                          </p:val>
                                        </p:tav>
                                      </p:tavLst>
                                    </p:anim>
                                    <p:animEffect transition="in" filter="wipe(right)" prLst="gradientSize: 0.1">
                                      <p:cBhvr>
                                        <p:cTn id="26" dur="1000"/>
                                        <p:tgtEl>
                                          <p:spTgt spid="31752"/>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1754"/>
                                        </p:tgtEl>
                                        <p:attrNameLst>
                                          <p:attrName>style.visibility</p:attrName>
                                        </p:attrNameLst>
                                      </p:cBhvr>
                                      <p:to>
                                        <p:strVal val="visible"/>
                                      </p:to>
                                    </p:set>
                                    <p:animEffect transition="in" filter="fade">
                                      <p:cBhvr>
                                        <p:cTn id="31" dur="1000"/>
                                        <p:tgtEl>
                                          <p:spTgt spid="31754"/>
                                        </p:tgtEl>
                                      </p:cBhvr>
                                    </p:animEffect>
                                    <p:anim calcmode="lin" valueType="num">
                                      <p:cBhvr>
                                        <p:cTn id="32" dur="1000" fill="hold"/>
                                        <p:tgtEl>
                                          <p:spTgt spid="31754"/>
                                        </p:tgtEl>
                                        <p:attrNameLst>
                                          <p:attrName>ppt_x</p:attrName>
                                        </p:attrNameLst>
                                      </p:cBhvr>
                                      <p:tavLst>
                                        <p:tav tm="0">
                                          <p:val>
                                            <p:strVal val="#ppt_x"/>
                                          </p:val>
                                        </p:tav>
                                        <p:tav tm="100000">
                                          <p:val>
                                            <p:strVal val="#ppt_x"/>
                                          </p:val>
                                        </p:tav>
                                      </p:tavLst>
                                    </p:anim>
                                    <p:anim calcmode="lin" valueType="num">
                                      <p:cBhvr>
                                        <p:cTn id="33" dur="1000" fill="hold"/>
                                        <p:tgtEl>
                                          <p:spTgt spid="31754"/>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31756"/>
                                        </p:tgtEl>
                                        <p:attrNameLst>
                                          <p:attrName>style.visibility</p:attrName>
                                        </p:attrNameLst>
                                      </p:cBhvr>
                                      <p:to>
                                        <p:strVal val="visible"/>
                                      </p:to>
                                    </p:set>
                                    <p:anim calcmode="lin" valueType="num">
                                      <p:cBhvr additive="base">
                                        <p:cTn id="38" dur="500" fill="hold"/>
                                        <p:tgtEl>
                                          <p:spTgt spid="31756"/>
                                        </p:tgtEl>
                                        <p:attrNameLst>
                                          <p:attrName>ppt_x</p:attrName>
                                        </p:attrNameLst>
                                      </p:cBhvr>
                                      <p:tavLst>
                                        <p:tav tm="0">
                                          <p:val>
                                            <p:strVal val="#ppt_x"/>
                                          </p:val>
                                        </p:tav>
                                        <p:tav tm="100000">
                                          <p:val>
                                            <p:strVal val="#ppt_x"/>
                                          </p:val>
                                        </p:tav>
                                      </p:tavLst>
                                    </p:anim>
                                    <p:anim calcmode="lin" valueType="num">
                                      <p:cBhvr additive="base">
                                        <p:cTn id="39" dur="500" fill="hold"/>
                                        <p:tgtEl>
                                          <p:spTgt spid="31756"/>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3" presetClass="entr" presetSubtype="16" fill="hold" nodeType="clickEffect">
                                  <p:stCondLst>
                                    <p:cond delay="0"/>
                                  </p:stCondLst>
                                  <p:childTnLst>
                                    <p:set>
                                      <p:cBhvr>
                                        <p:cTn id="43" dur="1" fill="hold">
                                          <p:stCondLst>
                                            <p:cond delay="0"/>
                                          </p:stCondLst>
                                        </p:cTn>
                                        <p:tgtEl>
                                          <p:spTgt spid="31758"/>
                                        </p:tgtEl>
                                        <p:attrNameLst>
                                          <p:attrName>style.visibility</p:attrName>
                                        </p:attrNameLst>
                                      </p:cBhvr>
                                      <p:to>
                                        <p:strVal val="visible"/>
                                      </p:to>
                                    </p:set>
                                    <p:animEffect transition="in" filter="plus(in)">
                                      <p:cBhvr>
                                        <p:cTn id="44" dur="2000"/>
                                        <p:tgtEl>
                                          <p:spTgt spid="31758"/>
                                        </p:tgtEl>
                                      </p:cBhvr>
                                    </p:animEffect>
                                  </p:childTnLst>
                                </p:cTn>
                              </p:par>
                            </p:childTnLst>
                          </p:cTn>
                        </p:par>
                      </p:childTnLst>
                    </p:cTn>
                  </p:par>
                  <p:par>
                    <p:cTn id="45" fill="hold">
                      <p:stCondLst>
                        <p:cond delay="indefinite"/>
                      </p:stCondLst>
                      <p:childTnLst>
                        <p:par>
                          <p:cTn id="46" fill="hold">
                            <p:stCondLst>
                              <p:cond delay="0"/>
                            </p:stCondLst>
                            <p:childTnLst>
                              <p:par>
                                <p:cTn id="47" presetID="18" presetClass="entr" presetSubtype="12" fill="hold" nodeType="clickEffect">
                                  <p:stCondLst>
                                    <p:cond delay="0"/>
                                  </p:stCondLst>
                                  <p:childTnLst>
                                    <p:set>
                                      <p:cBhvr>
                                        <p:cTn id="48" dur="1" fill="hold">
                                          <p:stCondLst>
                                            <p:cond delay="0"/>
                                          </p:stCondLst>
                                        </p:cTn>
                                        <p:tgtEl>
                                          <p:spTgt spid="31760"/>
                                        </p:tgtEl>
                                        <p:attrNameLst>
                                          <p:attrName>style.visibility</p:attrName>
                                        </p:attrNameLst>
                                      </p:cBhvr>
                                      <p:to>
                                        <p:strVal val="visible"/>
                                      </p:to>
                                    </p:set>
                                    <p:animEffect transition="in" filter="strips(downLeft)">
                                      <p:cBhvr>
                                        <p:cTn id="49" dur="500"/>
                                        <p:tgtEl>
                                          <p:spTgt spid="317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6600" y="533400"/>
            <a:ext cx="5562600" cy="1219200"/>
          </a:xfrm>
        </p:spPr>
        <p:txBody>
          <a:bodyPr/>
          <a:lstStyle/>
          <a:p>
            <a:r>
              <a:rPr lang="en-US" sz="3200" b="1" dirty="0">
                <a:solidFill>
                  <a:schemeClr val="tx2"/>
                </a:solidFill>
                <a:latin typeface="+mj-lt"/>
                <a:ea typeface="+mj-ea"/>
                <a:cs typeface="+mj-cs"/>
              </a:rPr>
              <a:t>Sec. 1 Industry and Railroads</a:t>
            </a:r>
            <a:r>
              <a:rPr lang="en-US" b="1" dirty="0">
                <a:solidFill>
                  <a:schemeClr val="tx2"/>
                </a:solidFill>
                <a:latin typeface="+mj-lt"/>
                <a:ea typeface="+mj-ea"/>
                <a:cs typeface="+mj-cs"/>
              </a:rPr>
              <a:t/>
            </a:r>
            <a:br>
              <a:rPr lang="en-US" b="1" dirty="0">
                <a:solidFill>
                  <a:schemeClr val="tx2"/>
                </a:solidFill>
                <a:latin typeface="+mj-lt"/>
                <a:ea typeface="+mj-ea"/>
                <a:cs typeface="+mj-cs"/>
              </a:rPr>
            </a:br>
            <a:endParaRPr lang="en-US" dirty="0"/>
          </a:p>
        </p:txBody>
      </p:sp>
      <p:sp>
        <p:nvSpPr>
          <p:cNvPr id="3" name="Content Placeholder 2"/>
          <p:cNvSpPr>
            <a:spLocks noGrp="1"/>
          </p:cNvSpPr>
          <p:nvPr>
            <p:ph idx="1"/>
          </p:nvPr>
        </p:nvSpPr>
        <p:spPr/>
        <p:txBody>
          <a:bodyPr/>
          <a:lstStyle/>
          <a:p>
            <a:pPr>
              <a:buNone/>
            </a:pPr>
            <a:r>
              <a:rPr lang="en-US" sz="4800" b="1" u="sng" dirty="0">
                <a:solidFill>
                  <a:schemeClr val="tx1"/>
                </a:solidFill>
                <a:latin typeface="+mn-lt"/>
                <a:ea typeface="+mn-ea"/>
                <a:cs typeface="+mn-cs"/>
              </a:rPr>
              <a:t>Main Idea</a:t>
            </a:r>
            <a:r>
              <a:rPr lang="en-US" sz="4800" dirty="0">
                <a:solidFill>
                  <a:schemeClr val="tx1"/>
                </a:solidFill>
                <a:latin typeface="+mn-lt"/>
                <a:ea typeface="+mn-ea"/>
                <a:cs typeface="+mn-cs"/>
              </a:rPr>
              <a:t>—During the late 1800’s new technology led to rapid industrial growth and the Expansion of railroads.</a:t>
            </a:r>
          </a:p>
          <a:p>
            <a:pPr>
              <a:buNone/>
            </a:pP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NEW INDUSTRIES EMERGE</a:t>
            </a:r>
            <a:endParaRPr lang="en-US" dirty="0"/>
          </a:p>
        </p:txBody>
      </p:sp>
      <p:sp>
        <p:nvSpPr>
          <p:cNvPr id="3" name="Content Placeholder 2"/>
          <p:cNvSpPr>
            <a:spLocks noGrp="1"/>
          </p:cNvSpPr>
          <p:nvPr>
            <p:ph idx="1"/>
          </p:nvPr>
        </p:nvSpPr>
        <p:spPr/>
        <p:txBody>
          <a:bodyPr/>
          <a:lstStyle/>
          <a:p>
            <a:r>
              <a:rPr lang="en-US" sz="2800" dirty="0" smtClean="0"/>
              <a:t>Electricity—replaced steam and water power.</a:t>
            </a:r>
          </a:p>
          <a:p>
            <a:pPr lvl="0"/>
            <a:r>
              <a:rPr lang="en-US" sz="2800" dirty="0" smtClean="0"/>
              <a:t>Enabled factories to become larger.</a:t>
            </a:r>
          </a:p>
          <a:p>
            <a:pPr lvl="0"/>
            <a:r>
              <a:rPr lang="en-US" sz="2800" dirty="0" smtClean="0"/>
              <a:t>Bessemer process—allowed steel to be made from iron.</a:t>
            </a:r>
          </a:p>
          <a:p>
            <a:pPr lvl="0"/>
            <a:r>
              <a:rPr lang="en-US" sz="2800" dirty="0" smtClean="0"/>
              <a:t>Helped to make taller buildings and bigger bridges.</a:t>
            </a:r>
          </a:p>
          <a:p>
            <a:pPr lvl="0"/>
            <a:r>
              <a:rPr lang="en-US" sz="2800" dirty="0" smtClean="0"/>
              <a:t>Oil—refined into kerosene fueled lamps.</a:t>
            </a:r>
          </a:p>
          <a:p>
            <a:pPr lvl="0"/>
            <a:r>
              <a:rPr lang="en-US" sz="2800" dirty="0" smtClean="0"/>
              <a:t>Oil boom started in Texas.</a:t>
            </a:r>
          </a:p>
          <a:p>
            <a:pPr lvl="0"/>
            <a:r>
              <a:rPr lang="en-US" sz="2800" dirty="0" smtClean="0"/>
              <a:t>Oil and oil products became a major source of energy.</a:t>
            </a:r>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Henry Bessemer</a:t>
            </a:r>
            <a:endParaRPr lang="en-US" dirty="0"/>
          </a:p>
        </p:txBody>
      </p:sp>
      <p:pic>
        <p:nvPicPr>
          <p:cNvPr id="5" name="Picture 15" descr="http://www.tilthammer.com/bio/bpics/bess.gif"/>
          <p:cNvPicPr>
            <a:picLocks noChangeAspect="1" noChangeArrowheads="1"/>
          </p:cNvPicPr>
          <p:nvPr/>
        </p:nvPicPr>
        <p:blipFill>
          <a:blip r:embed="rId2" cstate="print"/>
          <a:srcRect/>
          <a:stretch>
            <a:fillRect/>
          </a:stretch>
        </p:blipFill>
        <p:spPr bwMode="auto">
          <a:xfrm>
            <a:off x="228600" y="1676400"/>
            <a:ext cx="4114800" cy="4966138"/>
          </a:xfrm>
          <a:prstGeom prst="rect">
            <a:avLst/>
          </a:prstGeom>
          <a:noFill/>
          <a:ln w="9525">
            <a:noFill/>
            <a:miter lim="800000"/>
            <a:headEnd/>
            <a:tailEnd/>
          </a:ln>
        </p:spPr>
      </p:pic>
      <p:pic>
        <p:nvPicPr>
          <p:cNvPr id="7" name="Picture 13" descr="General"/>
          <p:cNvPicPr>
            <a:picLocks noGrp="1" noChangeAspect="1" noChangeArrowheads="1"/>
          </p:cNvPicPr>
          <p:nvPr>
            <p:ph idx="1"/>
          </p:nvPr>
        </p:nvPicPr>
        <p:blipFill>
          <a:blip r:embed="rId3" cstate="print"/>
          <a:srcRect/>
          <a:stretch>
            <a:fillRect/>
          </a:stretch>
        </p:blipFill>
        <p:spPr bwMode="auto">
          <a:xfrm>
            <a:off x="4724400" y="2590800"/>
            <a:ext cx="4057650" cy="30194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vertical)">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1000" fill="hold"/>
                                        <p:tgtEl>
                                          <p:spTgt spid="7"/>
                                        </p:tgtEl>
                                        <p:attrNameLst>
                                          <p:attrName>ppt_x</p:attrName>
                                        </p:attrNameLst>
                                      </p:cBhvr>
                                      <p:tavLst>
                                        <p:tav tm="0">
                                          <p:val>
                                            <p:strVal val="#ppt_x"/>
                                          </p:val>
                                        </p:tav>
                                        <p:tav tm="100000">
                                          <p:val>
                                            <p:strVal val="#ppt_x"/>
                                          </p:val>
                                        </p:tav>
                                      </p:tavLst>
                                    </p:anim>
                                    <p:anim calcmode="lin" valueType="num">
                                      <p:cBhvr additive="base">
                                        <p:cTn id="13"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1" descr="http://www.dcnr.state.pa.us/topogeo/oilandgas/images/drakes_well.jpg"/>
          <p:cNvPicPr>
            <a:picLocks noGrp="1" noChangeAspect="1" noChangeArrowheads="1"/>
          </p:cNvPicPr>
          <p:nvPr>
            <p:ph idx="1"/>
          </p:nvPr>
        </p:nvPicPr>
        <p:blipFill>
          <a:blip r:embed="rId2" cstate="print"/>
          <a:srcRect/>
          <a:stretch>
            <a:fillRect/>
          </a:stretch>
        </p:blipFill>
        <p:spPr bwMode="auto">
          <a:xfrm>
            <a:off x="5181600" y="1752600"/>
            <a:ext cx="3494964" cy="4267200"/>
          </a:xfrm>
          <a:prstGeom prst="rect">
            <a:avLst/>
          </a:prstGeom>
          <a:noFill/>
          <a:ln w="9525">
            <a:noFill/>
            <a:miter lim="800000"/>
            <a:headEnd/>
            <a:tailEnd/>
          </a:ln>
        </p:spPr>
      </p:pic>
      <p:pic>
        <p:nvPicPr>
          <p:cNvPr id="5" name="Picture 19" descr="http://www.cbsd.org/pennsylvaniapeople/level2_biographies/images/Edwin%20Drake.jpg"/>
          <p:cNvPicPr>
            <a:picLocks noChangeAspect="1" noChangeArrowheads="1"/>
          </p:cNvPicPr>
          <p:nvPr/>
        </p:nvPicPr>
        <p:blipFill>
          <a:blip r:embed="rId3" cstate="print"/>
          <a:srcRect/>
          <a:stretch>
            <a:fillRect/>
          </a:stretch>
        </p:blipFill>
        <p:spPr bwMode="auto">
          <a:xfrm>
            <a:off x="304800" y="1524000"/>
            <a:ext cx="4145763" cy="495300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Edwin L. Drake</a:t>
            </a:r>
            <a:endParaRPr lang="en-US" dirty="0"/>
          </a:p>
        </p:txBody>
      </p:sp>
      <p:sp>
        <p:nvSpPr>
          <p:cNvPr id="6" name="TextBox 5"/>
          <p:cNvSpPr txBox="1"/>
          <p:nvPr/>
        </p:nvSpPr>
        <p:spPr>
          <a:xfrm>
            <a:off x="609600" y="2438400"/>
            <a:ext cx="7162800" cy="4062651"/>
          </a:xfrm>
          <a:prstGeom prst="rect">
            <a:avLst/>
          </a:prstGeom>
          <a:noFill/>
        </p:spPr>
        <p:txBody>
          <a:bodyPr wrap="square" rtlCol="0">
            <a:spAutoFit/>
          </a:bodyPr>
          <a:lstStyle/>
          <a:p>
            <a:pPr>
              <a:buFont typeface="Arial" pitchFamily="34" charset="0"/>
              <a:buChar char="•"/>
            </a:pPr>
            <a:r>
              <a:rPr lang="en-US" sz="2400" b="1" dirty="0" smtClean="0">
                <a:solidFill>
                  <a:srgbClr val="FF0000"/>
                </a:solidFill>
              </a:rPr>
              <a:t>Edwin L. Drake</a:t>
            </a:r>
          </a:p>
          <a:p>
            <a:pPr>
              <a:buFont typeface="Arial" pitchFamily="34" charset="0"/>
              <a:buChar char="•"/>
            </a:pPr>
            <a:r>
              <a:rPr lang="en-US" sz="2400" b="1" dirty="0" smtClean="0">
                <a:solidFill>
                  <a:srgbClr val="FF0000"/>
                </a:solidFill>
              </a:rPr>
              <a:t>Was hired to extract oil from the ground in Pennsylvania</a:t>
            </a:r>
          </a:p>
          <a:p>
            <a:pPr>
              <a:buFont typeface="Arial" pitchFamily="34" charset="0"/>
              <a:buChar char="•"/>
            </a:pPr>
            <a:r>
              <a:rPr lang="en-US" sz="2400" b="1" dirty="0" smtClean="0">
                <a:solidFill>
                  <a:srgbClr val="FF0000"/>
                </a:solidFill>
              </a:rPr>
              <a:t>People made fun of him = “Drake’s Folly”</a:t>
            </a:r>
          </a:p>
          <a:p>
            <a:pPr>
              <a:buFont typeface="Arial" pitchFamily="34" charset="0"/>
              <a:buChar char="•"/>
            </a:pPr>
            <a:r>
              <a:rPr lang="en-US" sz="2400" b="1" dirty="0" smtClean="0">
                <a:solidFill>
                  <a:srgbClr val="FF0000"/>
                </a:solidFill>
              </a:rPr>
              <a:t>August 1859 he struck oil</a:t>
            </a:r>
          </a:p>
          <a:p>
            <a:pPr>
              <a:buFont typeface="Arial" pitchFamily="34" charset="0"/>
              <a:buChar char="•"/>
            </a:pPr>
            <a:r>
              <a:rPr lang="en-US" sz="2400" b="1" dirty="0" smtClean="0">
                <a:solidFill>
                  <a:srgbClr val="FF0000"/>
                </a:solidFill>
              </a:rPr>
              <a:t>Wildcatters or oil prospectors stared searching everywhere for oil</a:t>
            </a:r>
          </a:p>
          <a:p>
            <a:pPr>
              <a:buFont typeface="Arial" pitchFamily="34" charset="0"/>
              <a:buChar char="•"/>
            </a:pPr>
            <a:r>
              <a:rPr lang="en-US" sz="2400" b="1" dirty="0" smtClean="0">
                <a:solidFill>
                  <a:srgbClr val="FF0000"/>
                </a:solidFill>
              </a:rPr>
              <a:t>January 1901 at </a:t>
            </a:r>
            <a:r>
              <a:rPr lang="en-US" sz="2400" b="1" dirty="0" err="1" smtClean="0">
                <a:solidFill>
                  <a:srgbClr val="FF0000"/>
                </a:solidFill>
              </a:rPr>
              <a:t>Spindletop</a:t>
            </a:r>
            <a:r>
              <a:rPr lang="en-US" sz="2400" b="1" dirty="0" smtClean="0">
                <a:solidFill>
                  <a:srgbClr val="FF0000"/>
                </a:solidFill>
              </a:rPr>
              <a:t> Hill near Beaumont, Texas the first major well was struck, this started the Texas Oil Boom. </a:t>
            </a:r>
          </a:p>
          <a:p>
            <a:pPr>
              <a:buFont typeface="Arial" pitchFamily="34" charset="0"/>
              <a:buChar char="•"/>
            </a:pPr>
            <a:endParaRPr lang="en-US" b="1" dirty="0">
              <a:solidFill>
                <a:schemeClr val="bg1">
                  <a:lumMod val="1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solidFill>
                <a:latin typeface="+mj-lt"/>
                <a:ea typeface="+mj-ea"/>
                <a:cs typeface="+mj-cs"/>
              </a:rPr>
              <a:t>RAILROADS EXPAND</a:t>
            </a:r>
            <a:endParaRPr lang="en-US" dirty="0"/>
          </a:p>
        </p:txBody>
      </p:sp>
      <p:sp>
        <p:nvSpPr>
          <p:cNvPr id="3" name="Content Placeholder 2"/>
          <p:cNvSpPr>
            <a:spLocks noGrp="1"/>
          </p:cNvSpPr>
          <p:nvPr>
            <p:ph idx="1"/>
          </p:nvPr>
        </p:nvSpPr>
        <p:spPr/>
        <p:txBody>
          <a:bodyPr/>
          <a:lstStyle/>
          <a:p>
            <a:r>
              <a:rPr lang="en-US" dirty="0">
                <a:solidFill>
                  <a:schemeClr val="tx1"/>
                </a:solidFill>
                <a:latin typeface="+mn-lt"/>
                <a:ea typeface="+mn-ea"/>
                <a:cs typeface="+mn-cs"/>
              </a:rPr>
              <a:t>Federal Government helped by giving thousands of acres of land to the Railroad companies</a:t>
            </a:r>
            <a:r>
              <a:rPr lang="en-US" dirty="0" smtClean="0">
                <a:solidFill>
                  <a:schemeClr val="tx1"/>
                </a:solidFill>
                <a:latin typeface="+mn-lt"/>
                <a:ea typeface="+mn-ea"/>
                <a:cs typeface="+mn-cs"/>
              </a:rPr>
              <a:t>.</a:t>
            </a:r>
          </a:p>
          <a:p>
            <a:pPr lvl="0"/>
            <a:r>
              <a:rPr lang="en-US" dirty="0">
                <a:solidFill>
                  <a:schemeClr val="tx1"/>
                </a:solidFill>
                <a:latin typeface="+mn-lt"/>
                <a:ea typeface="+mn-ea"/>
                <a:cs typeface="+mn-cs"/>
              </a:rPr>
              <a:t>Cheap steel also helped railroads grow.</a:t>
            </a:r>
          </a:p>
          <a:p>
            <a:pPr lvl="0"/>
            <a:r>
              <a:rPr lang="en-US" dirty="0">
                <a:solidFill>
                  <a:schemeClr val="tx1"/>
                </a:solidFill>
                <a:latin typeface="+mn-lt"/>
                <a:ea typeface="+mn-ea"/>
                <a:cs typeface="+mn-cs"/>
              </a:rPr>
              <a:t>May 10,1869, the first transcontinental railroad was completed.</a:t>
            </a:r>
          </a:p>
          <a:p>
            <a:endParaRPr lang="en-US" dirty="0"/>
          </a:p>
        </p:txBody>
      </p:sp>
      <p:sp>
        <p:nvSpPr>
          <p:cNvPr id="4" name="TextBox 3"/>
          <p:cNvSpPr txBox="1"/>
          <p:nvPr/>
        </p:nvSpPr>
        <p:spPr>
          <a:xfrm>
            <a:off x="0" y="1752600"/>
            <a:ext cx="9144000" cy="1077218"/>
          </a:xfrm>
          <a:prstGeom prst="rect">
            <a:avLst/>
          </a:prstGeom>
          <a:solidFill>
            <a:srgbClr val="FF0000"/>
          </a:solidFill>
        </p:spPr>
        <p:txBody>
          <a:bodyPr wrap="square" rtlCol="0">
            <a:spAutoFit/>
          </a:bodyPr>
          <a:lstStyle/>
          <a:p>
            <a:r>
              <a:rPr lang="en-US" sz="3200" dirty="0" smtClean="0"/>
              <a:t>How did the railroad companies use the land they were given by the federal government?</a:t>
            </a:r>
            <a:endParaRPr lang="en-US" sz="3200" dirty="0"/>
          </a:p>
        </p:txBody>
      </p:sp>
      <p:sp>
        <p:nvSpPr>
          <p:cNvPr id="5" name="TextBox 4"/>
          <p:cNvSpPr txBox="1"/>
          <p:nvPr/>
        </p:nvSpPr>
        <p:spPr>
          <a:xfrm>
            <a:off x="0" y="2819400"/>
            <a:ext cx="9144000" cy="1077218"/>
          </a:xfrm>
          <a:prstGeom prst="rect">
            <a:avLst/>
          </a:prstGeom>
          <a:solidFill>
            <a:srgbClr val="409400"/>
          </a:solidFill>
        </p:spPr>
        <p:txBody>
          <a:bodyPr wrap="square" rtlCol="0">
            <a:spAutoFit/>
          </a:bodyPr>
          <a:lstStyle/>
          <a:p>
            <a:r>
              <a:rPr lang="en-US" sz="3200" dirty="0" smtClean="0"/>
              <a:t>Used some for new routes; sold some to finance construction.</a:t>
            </a:r>
            <a:endParaRPr lang="en-US" sz="3200" dirty="0"/>
          </a:p>
        </p:txBody>
      </p:sp>
      <p:sp>
        <p:nvSpPr>
          <p:cNvPr id="6" name="TextBox 5"/>
          <p:cNvSpPr txBox="1"/>
          <p:nvPr/>
        </p:nvSpPr>
        <p:spPr>
          <a:xfrm>
            <a:off x="0" y="3886200"/>
            <a:ext cx="9144000" cy="1569660"/>
          </a:xfrm>
          <a:prstGeom prst="rect">
            <a:avLst/>
          </a:prstGeom>
          <a:solidFill>
            <a:srgbClr val="FF0000"/>
          </a:solidFill>
        </p:spPr>
        <p:txBody>
          <a:bodyPr wrap="square" rtlCol="0">
            <a:spAutoFit/>
          </a:bodyPr>
          <a:lstStyle/>
          <a:p>
            <a:r>
              <a:rPr lang="en-US" sz="3200" dirty="0" smtClean="0"/>
              <a:t>Why was construction of the Central Pacific railroad more difficult than construction of the Union Pacific Railroad?</a:t>
            </a:r>
            <a:endParaRPr lang="en-US" sz="3200" dirty="0"/>
          </a:p>
        </p:txBody>
      </p:sp>
      <p:sp>
        <p:nvSpPr>
          <p:cNvPr id="7" name="TextBox 6"/>
          <p:cNvSpPr txBox="1"/>
          <p:nvPr/>
        </p:nvSpPr>
        <p:spPr>
          <a:xfrm>
            <a:off x="0" y="5410200"/>
            <a:ext cx="9144000" cy="1569660"/>
          </a:xfrm>
          <a:prstGeom prst="rect">
            <a:avLst/>
          </a:prstGeom>
          <a:solidFill>
            <a:srgbClr val="409400"/>
          </a:solidFill>
        </p:spPr>
        <p:txBody>
          <a:bodyPr wrap="square" rtlCol="0">
            <a:spAutoFit/>
          </a:bodyPr>
          <a:lstStyle/>
          <a:p>
            <a:r>
              <a:rPr lang="en-US" sz="3200" dirty="0" smtClean="0"/>
              <a:t>The terrain was tougher; crews had to cross deserts, blast through mountains, face attacks by Native Americans.</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8" presetClass="entr" presetSubtype="0" accel="10000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strVal val="#ppt_w*2.5"/>
                                          </p:val>
                                        </p:tav>
                                        <p:tav tm="100000">
                                          <p:val>
                                            <p:strVal val="#ppt_w"/>
                                          </p:val>
                                        </p:tav>
                                      </p:tavLst>
                                    </p:anim>
                                    <p:anim calcmode="lin" valueType="num">
                                      <p:cBhvr>
                                        <p:cTn id="15" dur="500" fill="hold"/>
                                        <p:tgtEl>
                                          <p:spTgt spid="5"/>
                                        </p:tgtEl>
                                        <p:attrNameLst>
                                          <p:attrName>ppt_h</p:attrName>
                                        </p:attrNameLst>
                                      </p:cBhvr>
                                      <p:tavLst>
                                        <p:tav tm="0">
                                          <p:val>
                                            <p:strVal val="#ppt_h*0.01"/>
                                          </p:val>
                                        </p:tav>
                                        <p:tav tm="100000">
                                          <p:val>
                                            <p:strVal val="#ppt_h"/>
                                          </p:val>
                                        </p:tav>
                                      </p:tavLst>
                                    </p:anim>
                                    <p:anim calcmode="lin" valueType="num">
                                      <p:cBhvr>
                                        <p:cTn id="16" dur="500" fill="hold"/>
                                        <p:tgtEl>
                                          <p:spTgt spid="5"/>
                                        </p:tgtEl>
                                        <p:attrNameLst>
                                          <p:attrName>ppt_x</p:attrName>
                                        </p:attrNameLst>
                                      </p:cBhvr>
                                      <p:tavLst>
                                        <p:tav tm="0">
                                          <p:val>
                                            <p:strVal val="#ppt_x"/>
                                          </p:val>
                                        </p:tav>
                                        <p:tav tm="100000">
                                          <p:val>
                                            <p:strVal val="#ppt_x"/>
                                          </p:val>
                                        </p:tav>
                                      </p:tavLst>
                                    </p:anim>
                                    <p:anim calcmode="lin" valueType="num">
                                      <p:cBhvr>
                                        <p:cTn id="17" dur="500" fill="hold"/>
                                        <p:tgtEl>
                                          <p:spTgt spid="5"/>
                                        </p:tgtEl>
                                        <p:attrNameLst>
                                          <p:attrName>ppt_y</p:attrName>
                                        </p:attrNameLst>
                                      </p:cBhvr>
                                      <p:tavLst>
                                        <p:tav tm="0">
                                          <p:val>
                                            <p:strVal val="#ppt_h+1"/>
                                          </p:val>
                                        </p:tav>
                                        <p:tav tm="100000">
                                          <p:val>
                                            <p:strVal val="#ppt_y"/>
                                          </p:val>
                                        </p:tav>
                                      </p:tavLst>
                                    </p:anim>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35"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2000"/>
                                        <p:tgtEl>
                                          <p:spTgt spid="6"/>
                                        </p:tgtEl>
                                      </p:cBhvr>
                                    </p:animEffect>
                                    <p:anim calcmode="lin" valueType="num">
                                      <p:cBhvr>
                                        <p:cTn id="24" dur="2000" fill="hold"/>
                                        <p:tgtEl>
                                          <p:spTgt spid="6"/>
                                        </p:tgtEl>
                                        <p:attrNameLst>
                                          <p:attrName>style.rotation</p:attrName>
                                        </p:attrNameLst>
                                      </p:cBhvr>
                                      <p:tavLst>
                                        <p:tav tm="0">
                                          <p:val>
                                            <p:fltVal val="720"/>
                                          </p:val>
                                        </p:tav>
                                        <p:tav tm="100000">
                                          <p:val>
                                            <p:fltVal val="0"/>
                                          </p:val>
                                        </p:tav>
                                      </p:tavLst>
                                    </p:anim>
                                    <p:anim calcmode="lin" valueType="num">
                                      <p:cBhvr>
                                        <p:cTn id="25" dur="2000" fill="hold"/>
                                        <p:tgtEl>
                                          <p:spTgt spid="6"/>
                                        </p:tgtEl>
                                        <p:attrNameLst>
                                          <p:attrName>ppt_h</p:attrName>
                                        </p:attrNameLst>
                                      </p:cBhvr>
                                      <p:tavLst>
                                        <p:tav tm="0">
                                          <p:val>
                                            <p:fltVal val="0"/>
                                          </p:val>
                                        </p:tav>
                                        <p:tav tm="100000">
                                          <p:val>
                                            <p:strVal val="#ppt_h"/>
                                          </p:val>
                                        </p:tav>
                                      </p:tavLst>
                                    </p:anim>
                                    <p:anim calcmode="lin" valueType="num">
                                      <p:cBhvr>
                                        <p:cTn id="26" dur="2000" fill="hold"/>
                                        <p:tgtEl>
                                          <p:spTgt spid="6"/>
                                        </p:tgtEl>
                                        <p:attrNameLst>
                                          <p:attrName>ppt_w</p:attrName>
                                        </p:attrNameLst>
                                      </p:cBhvr>
                                      <p:tavLst>
                                        <p:tav tm="0">
                                          <p:val>
                                            <p:fltVal val="0"/>
                                          </p:val>
                                        </p:tav>
                                        <p:tav tm="100000">
                                          <p:val>
                                            <p:strVal val="#ppt_w"/>
                                          </p:val>
                                        </p:tav>
                                      </p:tavLst>
                                    </p:anim>
                                  </p:childTnLst>
                                </p:cTn>
                              </p:par>
                            </p:childTnLst>
                          </p:cTn>
                        </p:par>
                      </p:childTnLst>
                    </p:cTn>
                  </p:par>
                  <p:par>
                    <p:cTn id="27" fill="hold">
                      <p:stCondLst>
                        <p:cond delay="indefinite"/>
                      </p:stCondLst>
                      <p:childTnLst>
                        <p:par>
                          <p:cTn id="28" fill="hold">
                            <p:stCondLst>
                              <p:cond delay="0"/>
                            </p:stCondLst>
                            <p:childTnLst>
                              <p:par>
                                <p:cTn id="29" presetID="13" presetClass="entr" presetSubtype="16"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plus(in)">
                                      <p:cBhvr>
                                        <p:cTn id="3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latin typeface="+mj-lt"/>
                <a:ea typeface="+mj-ea"/>
                <a:cs typeface="+mj-cs"/>
              </a:rPr>
              <a:t>RAILROADS EXPAND</a:t>
            </a:r>
            <a:endParaRPr lang="en-US" dirty="0"/>
          </a:p>
        </p:txBody>
      </p:sp>
      <p:sp>
        <p:nvSpPr>
          <p:cNvPr id="3" name="Content Placeholder 2"/>
          <p:cNvSpPr>
            <a:spLocks noGrp="1"/>
          </p:cNvSpPr>
          <p:nvPr>
            <p:ph idx="1"/>
          </p:nvPr>
        </p:nvSpPr>
        <p:spPr>
          <a:xfrm>
            <a:off x="609600" y="1600200"/>
            <a:ext cx="8305800" cy="5105400"/>
          </a:xfrm>
        </p:spPr>
        <p:txBody>
          <a:bodyPr/>
          <a:lstStyle/>
          <a:p>
            <a:pPr lvl="0"/>
            <a:r>
              <a:rPr lang="en-US" dirty="0">
                <a:solidFill>
                  <a:schemeClr val="tx1"/>
                </a:solidFill>
                <a:latin typeface="+mn-lt"/>
                <a:ea typeface="+mn-ea"/>
                <a:cs typeface="+mn-cs"/>
              </a:rPr>
              <a:t>Railroads helped the economy grow.</a:t>
            </a:r>
            <a:endParaRPr lang="en-US" sz="2400" dirty="0">
              <a:solidFill>
                <a:schemeClr val="tx1"/>
              </a:solidFill>
              <a:latin typeface="+mn-lt"/>
              <a:ea typeface="+mn-ea"/>
              <a:cs typeface="+mn-cs"/>
            </a:endParaRPr>
          </a:p>
          <a:p>
            <a:pPr lvl="1"/>
            <a:r>
              <a:rPr lang="en-US" dirty="0">
                <a:solidFill>
                  <a:schemeClr val="tx1"/>
                </a:solidFill>
                <a:latin typeface="+mn-lt"/>
              </a:rPr>
              <a:t>Made trade easier</a:t>
            </a:r>
            <a:endParaRPr lang="en-US" sz="2000" dirty="0">
              <a:solidFill>
                <a:schemeClr val="tx1"/>
              </a:solidFill>
              <a:latin typeface="+mn-lt"/>
            </a:endParaRPr>
          </a:p>
          <a:p>
            <a:pPr lvl="1"/>
            <a:r>
              <a:rPr lang="en-US" dirty="0">
                <a:solidFill>
                  <a:schemeClr val="tx1"/>
                </a:solidFill>
                <a:latin typeface="+mn-lt"/>
              </a:rPr>
              <a:t>Provided jobs</a:t>
            </a:r>
            <a:endParaRPr lang="en-US" sz="2000" dirty="0">
              <a:solidFill>
                <a:schemeClr val="tx1"/>
              </a:solidFill>
              <a:latin typeface="+mn-lt"/>
            </a:endParaRPr>
          </a:p>
          <a:p>
            <a:pPr lvl="1"/>
            <a:r>
              <a:rPr lang="en-US" dirty="0">
                <a:solidFill>
                  <a:schemeClr val="tx1"/>
                </a:solidFill>
                <a:latin typeface="+mn-lt"/>
              </a:rPr>
              <a:t>Steel industry growth</a:t>
            </a:r>
            <a:endParaRPr lang="en-US" sz="2000" dirty="0">
              <a:solidFill>
                <a:schemeClr val="tx1"/>
              </a:solidFill>
              <a:latin typeface="+mn-lt"/>
            </a:endParaRPr>
          </a:p>
          <a:p>
            <a:pPr lvl="1"/>
            <a:r>
              <a:rPr lang="en-US" dirty="0">
                <a:solidFill>
                  <a:schemeClr val="tx1"/>
                </a:solidFill>
                <a:latin typeface="+mn-lt"/>
              </a:rPr>
              <a:t>Train manufacturers grew</a:t>
            </a:r>
            <a:endParaRPr lang="en-US" sz="2000" dirty="0">
              <a:solidFill>
                <a:schemeClr val="tx1"/>
              </a:solidFill>
              <a:latin typeface="+mn-lt"/>
            </a:endParaRPr>
          </a:p>
          <a:p>
            <a:pPr lvl="1"/>
            <a:r>
              <a:rPr lang="en-US" dirty="0">
                <a:solidFill>
                  <a:schemeClr val="tx1"/>
                </a:solidFill>
                <a:latin typeface="+mn-lt"/>
              </a:rPr>
              <a:t>Brought settlers west</a:t>
            </a:r>
            <a:endParaRPr lang="en-US" sz="2000" dirty="0">
              <a:solidFill>
                <a:schemeClr val="tx1"/>
              </a:solidFill>
              <a:latin typeface="+mn-lt"/>
            </a:endParaRPr>
          </a:p>
          <a:p>
            <a:pPr lvl="1"/>
            <a:r>
              <a:rPr lang="en-US" dirty="0">
                <a:solidFill>
                  <a:schemeClr val="tx1"/>
                </a:solidFill>
                <a:latin typeface="+mn-lt"/>
              </a:rPr>
              <a:t>Cut journey times down</a:t>
            </a:r>
            <a:endParaRPr lang="en-US" sz="2000" dirty="0">
              <a:solidFill>
                <a:schemeClr val="tx1"/>
              </a:solidFill>
              <a:latin typeface="+mn-lt"/>
            </a:endParaRPr>
          </a:p>
          <a:p>
            <a:pPr lvl="1"/>
            <a:r>
              <a:rPr lang="en-US" dirty="0">
                <a:solidFill>
                  <a:schemeClr val="tx1"/>
                </a:solidFill>
                <a:latin typeface="+mn-lt"/>
              </a:rPr>
              <a:t>New towns sprung up</a:t>
            </a:r>
            <a:endParaRPr lang="en-US" sz="2000" dirty="0">
              <a:solidFill>
                <a:schemeClr val="tx1"/>
              </a:solidFill>
              <a:latin typeface="+mn-lt"/>
            </a:endParaRPr>
          </a:p>
          <a:p>
            <a:r>
              <a:rPr lang="en-US" dirty="0">
                <a:solidFill>
                  <a:schemeClr val="tx1"/>
                </a:solidFill>
                <a:latin typeface="+mn-lt"/>
                <a:ea typeface="+mn-ea"/>
                <a:cs typeface="+mn-cs"/>
              </a:rPr>
              <a:t>Railroads helped to setup standard time.</a:t>
            </a:r>
            <a:endParaRPr lang="en-US" dirty="0"/>
          </a:p>
        </p:txBody>
      </p:sp>
      <p:pic>
        <p:nvPicPr>
          <p:cNvPr id="37890" name="Picture 2" descr="http://www.fileshack.com/images/finclude/images/092906_railroads.jpg"/>
          <p:cNvPicPr>
            <a:picLocks noChangeAspect="1" noChangeArrowheads="1"/>
          </p:cNvPicPr>
          <p:nvPr/>
        </p:nvPicPr>
        <p:blipFill>
          <a:blip r:embed="rId2" cstate="print"/>
          <a:srcRect/>
          <a:stretch>
            <a:fillRect/>
          </a:stretch>
        </p:blipFill>
        <p:spPr bwMode="auto">
          <a:xfrm>
            <a:off x="1295400" y="1524000"/>
            <a:ext cx="6797128" cy="5105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37890"/>
                                        </p:tgtEl>
                                        <p:attrNameLst>
                                          <p:attrName>style.visibility</p:attrName>
                                        </p:attrNameLst>
                                      </p:cBhvr>
                                      <p:to>
                                        <p:strVal val="visible"/>
                                      </p:to>
                                    </p:set>
                                    <p:anim calcmode="lin" valueType="num">
                                      <p:cBhvr>
                                        <p:cTn id="7" dur="1000" fill="hold"/>
                                        <p:tgtEl>
                                          <p:spTgt spid="37890"/>
                                        </p:tgtEl>
                                        <p:attrNameLst>
                                          <p:attrName>ppt_x</p:attrName>
                                        </p:attrNameLst>
                                      </p:cBhvr>
                                      <p:tavLst>
                                        <p:tav tm="0">
                                          <p:val>
                                            <p:strVal val="#ppt_x-.2"/>
                                          </p:val>
                                        </p:tav>
                                        <p:tav tm="100000">
                                          <p:val>
                                            <p:strVal val="#ppt_x"/>
                                          </p:val>
                                        </p:tav>
                                      </p:tavLst>
                                    </p:anim>
                                    <p:anim calcmode="lin" valueType="num">
                                      <p:cBhvr>
                                        <p:cTn id="8" dur="1000" fill="hold"/>
                                        <p:tgtEl>
                                          <p:spTgt spid="37890"/>
                                        </p:tgtEl>
                                        <p:attrNameLst>
                                          <p:attrName>ppt_y</p:attrName>
                                        </p:attrNameLst>
                                      </p:cBhvr>
                                      <p:tavLst>
                                        <p:tav tm="0">
                                          <p:val>
                                            <p:strVal val="#ppt_y"/>
                                          </p:val>
                                        </p:tav>
                                        <p:tav tm="100000">
                                          <p:val>
                                            <p:strVal val="#ppt_y"/>
                                          </p:val>
                                        </p:tav>
                                      </p:tavLst>
                                    </p:anim>
                                    <p:animEffect transition="in" filter="wipe(right)" prLst="gradientSize: 0.1">
                                      <p:cBhvr>
                                        <p:cTn id="9" dur="1000"/>
                                        <p:tgtEl>
                                          <p:spTgt spid="378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2"/>
                </a:solidFill>
                <a:latin typeface="+mj-lt"/>
                <a:ea typeface="+mj-ea"/>
                <a:cs typeface="+mj-cs"/>
              </a:rPr>
              <a:t>Sec. 2 The Rise of Big Business</a:t>
            </a:r>
            <a:endParaRPr lang="en-US" dirty="0"/>
          </a:p>
        </p:txBody>
      </p:sp>
      <p:sp>
        <p:nvSpPr>
          <p:cNvPr id="3" name="Content Placeholder 2"/>
          <p:cNvSpPr>
            <a:spLocks noGrp="1"/>
          </p:cNvSpPr>
          <p:nvPr>
            <p:ph idx="1"/>
          </p:nvPr>
        </p:nvSpPr>
        <p:spPr/>
        <p:txBody>
          <a:bodyPr/>
          <a:lstStyle/>
          <a:p>
            <a:pPr>
              <a:buNone/>
            </a:pPr>
            <a:r>
              <a:rPr lang="en-US" sz="5400" b="1" u="sng" dirty="0">
                <a:solidFill>
                  <a:schemeClr val="tx1"/>
                </a:solidFill>
                <a:latin typeface="+mn-lt"/>
                <a:ea typeface="+mn-ea"/>
                <a:cs typeface="+mn-cs"/>
              </a:rPr>
              <a:t>Main Idea</a:t>
            </a:r>
            <a:r>
              <a:rPr lang="en-US" sz="5400" dirty="0">
                <a:solidFill>
                  <a:schemeClr val="tx1"/>
                </a:solidFill>
                <a:latin typeface="+mn-lt"/>
                <a:ea typeface="+mn-ea"/>
                <a:cs typeface="+mn-cs"/>
              </a:rPr>
              <a:t>—Corporations run by powerful business leader became a dominant force in the American economy.</a:t>
            </a:r>
            <a:endParaRPr lang="en-US" sz="5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4200" y="304800"/>
            <a:ext cx="5562600" cy="1295400"/>
          </a:xfrm>
        </p:spPr>
        <p:txBody>
          <a:bodyPr/>
          <a:lstStyle/>
          <a:p>
            <a:r>
              <a:rPr lang="en-US" sz="3200" dirty="0">
                <a:solidFill>
                  <a:schemeClr val="tx2"/>
                </a:solidFill>
                <a:latin typeface="+mj-lt"/>
                <a:ea typeface="+mj-ea"/>
                <a:cs typeface="+mj-cs"/>
              </a:rPr>
              <a:t>A FAVORABLE CLIMATE FOR BUSINESS</a:t>
            </a:r>
            <a:endParaRPr lang="en-US" sz="3200" dirty="0"/>
          </a:p>
        </p:txBody>
      </p:sp>
      <p:sp>
        <p:nvSpPr>
          <p:cNvPr id="3" name="Content Placeholder 2"/>
          <p:cNvSpPr>
            <a:spLocks noGrp="1"/>
          </p:cNvSpPr>
          <p:nvPr>
            <p:ph idx="1"/>
          </p:nvPr>
        </p:nvSpPr>
        <p:spPr>
          <a:xfrm>
            <a:off x="609600" y="1752600"/>
            <a:ext cx="8305800" cy="4876800"/>
          </a:xfrm>
        </p:spPr>
        <p:txBody>
          <a:bodyPr/>
          <a:lstStyle/>
          <a:p>
            <a:pPr lvl="0"/>
            <a:r>
              <a:rPr lang="en-US" dirty="0">
                <a:solidFill>
                  <a:schemeClr val="tx1"/>
                </a:solidFill>
                <a:latin typeface="+mn-lt"/>
                <a:ea typeface="+mn-ea"/>
                <a:cs typeface="+mn-cs"/>
              </a:rPr>
              <a:t>Late 1800’s many people believed that hard work would make them successful.</a:t>
            </a:r>
          </a:p>
          <a:p>
            <a:pPr lvl="0"/>
            <a:r>
              <a:rPr lang="en-US" dirty="0" smtClean="0">
                <a:solidFill>
                  <a:schemeClr val="tx1"/>
                </a:solidFill>
                <a:latin typeface="+mn-lt"/>
                <a:ea typeface="+mn-ea"/>
                <a:cs typeface="+mn-cs"/>
              </a:rPr>
              <a:t>Capitalism- an economic system in which private businesses run most industries (Ran by entrepreneurs)</a:t>
            </a:r>
            <a:endParaRPr lang="en-US" dirty="0">
              <a:solidFill>
                <a:schemeClr val="tx1"/>
              </a:solidFill>
              <a:latin typeface="+mn-lt"/>
              <a:ea typeface="+mn-ea"/>
              <a:cs typeface="+mn-cs"/>
            </a:endParaRPr>
          </a:p>
          <a:p>
            <a:pPr lvl="0"/>
            <a:r>
              <a:rPr lang="en-US" dirty="0">
                <a:solidFill>
                  <a:schemeClr val="tx1"/>
                </a:solidFill>
                <a:latin typeface="+mn-lt"/>
                <a:ea typeface="+mn-ea"/>
                <a:cs typeface="+mn-cs"/>
              </a:rPr>
              <a:t>Competition determines prices and wages.</a:t>
            </a:r>
          </a:p>
          <a:p>
            <a:pPr lvl="0"/>
            <a:r>
              <a:rPr lang="en-US" dirty="0">
                <a:solidFill>
                  <a:schemeClr val="tx1"/>
                </a:solidFill>
                <a:latin typeface="+mn-lt"/>
                <a:ea typeface="+mn-ea"/>
                <a:cs typeface="+mn-cs"/>
              </a:rPr>
              <a:t>Most people believed in Laissez-faire capitalism</a:t>
            </a:r>
            <a:r>
              <a:rPr lang="en-US" dirty="0" smtClean="0">
                <a:solidFill>
                  <a:schemeClr val="tx1"/>
                </a:solidFill>
                <a:latin typeface="+mn-lt"/>
                <a:ea typeface="+mn-ea"/>
                <a:cs typeface="+mn-cs"/>
              </a:rPr>
              <a:t>. (Hands Free)</a:t>
            </a:r>
            <a:endParaRPr lang="en-US" dirty="0">
              <a:solidFill>
                <a:schemeClr val="tx1"/>
              </a:solidFill>
              <a:latin typeface="+mn-lt"/>
              <a:ea typeface="+mn-ea"/>
              <a:cs typeface="+mn-cs"/>
            </a:endParaRPr>
          </a:p>
          <a:p>
            <a:pPr>
              <a:buNone/>
            </a:pPr>
            <a:endParaRPr lang="en-US" dirty="0"/>
          </a:p>
        </p:txBody>
      </p:sp>
      <p:sp>
        <p:nvSpPr>
          <p:cNvPr id="4" name="TextBox 3"/>
          <p:cNvSpPr txBox="1"/>
          <p:nvPr/>
        </p:nvSpPr>
        <p:spPr>
          <a:xfrm>
            <a:off x="0" y="1447800"/>
            <a:ext cx="9144000" cy="1077218"/>
          </a:xfrm>
          <a:prstGeom prst="rect">
            <a:avLst/>
          </a:prstGeom>
          <a:solidFill>
            <a:schemeClr val="bg1">
              <a:lumMod val="10000"/>
            </a:schemeClr>
          </a:solidFill>
        </p:spPr>
        <p:txBody>
          <a:bodyPr wrap="square" rtlCol="0">
            <a:spAutoFit/>
          </a:bodyPr>
          <a:lstStyle/>
          <a:p>
            <a:r>
              <a:rPr lang="en-US" sz="3200" dirty="0" smtClean="0">
                <a:solidFill>
                  <a:schemeClr val="accent5"/>
                </a:solidFill>
              </a:rPr>
              <a:t>Why did business leaders oppose government regulation?</a:t>
            </a:r>
            <a:endParaRPr lang="en-US" sz="3200" dirty="0">
              <a:solidFill>
                <a:schemeClr val="accent5"/>
              </a:solidFill>
            </a:endParaRPr>
          </a:p>
        </p:txBody>
      </p:sp>
      <p:sp>
        <p:nvSpPr>
          <p:cNvPr id="5" name="TextBox 4"/>
          <p:cNvSpPr txBox="1"/>
          <p:nvPr/>
        </p:nvSpPr>
        <p:spPr>
          <a:xfrm>
            <a:off x="0" y="2667000"/>
            <a:ext cx="9144000" cy="1077218"/>
          </a:xfrm>
          <a:prstGeom prst="rect">
            <a:avLst/>
          </a:prstGeom>
          <a:solidFill>
            <a:srgbClr val="002060"/>
          </a:solidFill>
        </p:spPr>
        <p:txBody>
          <a:bodyPr wrap="square" rtlCol="0">
            <a:spAutoFit/>
          </a:bodyPr>
          <a:lstStyle/>
          <a:p>
            <a:r>
              <a:rPr lang="en-US" sz="3200" dirty="0" smtClean="0">
                <a:solidFill>
                  <a:schemeClr val="accent5"/>
                </a:solidFill>
              </a:rPr>
              <a:t>Thought it would destroy self-reliance, reduce profits, harm the economy.</a:t>
            </a:r>
            <a:endParaRPr lang="en-US" sz="3200" dirty="0">
              <a:solidFill>
                <a:schemeClr val="accent5"/>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5"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14"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15"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6" dur="1000" fill="hold"/>
                                        <p:tgtEl>
                                          <p:spTgt spid="5"/>
                                        </p:tgtEl>
                                        <p:attrNameLst>
                                          <p:attrName>ppt_h</p:attrName>
                                        </p:attrNameLst>
                                      </p:cBhvr>
                                      <p:tavLst>
                                        <p:tav tm="0">
                                          <p:val>
                                            <p:strVal val="#ppt_h"/>
                                          </p:val>
                                        </p:tav>
                                        <p:tav tm="100000">
                                          <p:val>
                                            <p:strVal val="#ppt_h"/>
                                          </p:val>
                                        </p:tav>
                                      </p:tavLst>
                                    </p:anim>
                                    <p:anim calcmode="lin" valueType="num">
                                      <p:cBhvr>
                                        <p:cTn id="17"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8"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9"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20" dur="1000" decel="50000">
                                          <p:stCondLst>
                                            <p:cond delay="0"/>
                                          </p:stCondLst>
                                        </p:cTn>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theme/theme1.xml><?xml version="1.0" encoding="utf-8"?>
<a:theme xmlns:a="http://schemas.openxmlformats.org/drawingml/2006/main" name="Blue flywheel design template">
  <a:themeElements>
    <a:clrScheme name="Default Design 10">
      <a:dk1>
        <a:srgbClr val="336699"/>
      </a:dk1>
      <a:lt1>
        <a:srgbClr val="CCECFF"/>
      </a:lt1>
      <a:dk2>
        <a:srgbClr val="CCFF66"/>
      </a:dk2>
      <a:lt2>
        <a:srgbClr val="336699"/>
      </a:lt2>
      <a:accent1>
        <a:srgbClr val="DFF3FF"/>
      </a:accent1>
      <a:accent2>
        <a:srgbClr val="A6B84A"/>
      </a:accent2>
      <a:accent3>
        <a:srgbClr val="E2F4FF"/>
      </a:accent3>
      <a:accent4>
        <a:srgbClr val="2A5682"/>
      </a:accent4>
      <a:accent5>
        <a:srgbClr val="ECF8FF"/>
      </a:accent5>
      <a:accent6>
        <a:srgbClr val="96A642"/>
      </a:accent6>
      <a:hlink>
        <a:srgbClr val="73B5CF"/>
      </a:hlink>
      <a:folHlink>
        <a:srgbClr val="008080"/>
      </a:folHlink>
    </a:clrScheme>
    <a:fontScheme name="Default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DDE9B5"/>
        </a:accent1>
        <a:accent2>
          <a:srgbClr val="333399"/>
        </a:accent2>
        <a:accent3>
          <a:srgbClr val="FFFFFF"/>
        </a:accent3>
        <a:accent4>
          <a:srgbClr val="000000"/>
        </a:accent4>
        <a:accent5>
          <a:srgbClr val="EBF2D7"/>
        </a:accent5>
        <a:accent6>
          <a:srgbClr val="2D2D8A"/>
        </a:accent6>
        <a:hlink>
          <a:srgbClr val="339966"/>
        </a:hlink>
        <a:folHlink>
          <a:srgbClr val="336699"/>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D5DEBA"/>
        </a:accent1>
        <a:accent2>
          <a:srgbClr val="F1FFCD"/>
        </a:accent2>
        <a:accent3>
          <a:srgbClr val="FFFFFF"/>
        </a:accent3>
        <a:accent4>
          <a:srgbClr val="000000"/>
        </a:accent4>
        <a:accent5>
          <a:srgbClr val="E7ECD9"/>
        </a:accent5>
        <a:accent6>
          <a:srgbClr val="DAE7BA"/>
        </a:accent6>
        <a:hlink>
          <a:srgbClr val="7B7D37"/>
        </a:hlink>
        <a:folHlink>
          <a:srgbClr val="3A6266"/>
        </a:folHlink>
      </a:clrScheme>
      <a:clrMap bg1="lt1" tx1="dk1" bg2="lt2" tx2="dk2" accent1="accent1" accent2="accent2" accent3="accent3" accent4="accent4" accent5="accent5" accent6="accent6" hlink="hlink" folHlink="folHlink"/>
    </a:extraClrScheme>
    <a:extraClrScheme>
      <a:clrScheme name="Default Design 3">
        <a:dk1>
          <a:srgbClr val="777777"/>
        </a:dk1>
        <a:lt1>
          <a:srgbClr val="333333"/>
        </a:lt1>
        <a:dk2>
          <a:srgbClr val="000066"/>
        </a:dk2>
        <a:lt2>
          <a:srgbClr val="D1D1CB"/>
        </a:lt2>
        <a:accent1>
          <a:srgbClr val="99998D"/>
        </a:accent1>
        <a:accent2>
          <a:srgbClr val="6292C6"/>
        </a:accent2>
        <a:accent3>
          <a:srgbClr val="AAAAB8"/>
        </a:accent3>
        <a:accent4>
          <a:srgbClr val="2A2A2A"/>
        </a:accent4>
        <a:accent5>
          <a:srgbClr val="CACAC5"/>
        </a:accent5>
        <a:accent6>
          <a:srgbClr val="5884B3"/>
        </a:accent6>
        <a:hlink>
          <a:srgbClr val="FEF4AA"/>
        </a:hlink>
        <a:folHlink>
          <a:srgbClr val="F8F8F8"/>
        </a:folHlink>
      </a:clrScheme>
      <a:clrMap bg1="dk2" tx1="lt1" bg2="dk1" tx2="lt2" accent1="accent1" accent2="accent2" accent3="accent3" accent4="accent4" accent5="accent5" accent6="accent6" hlink="hlink" folHlink="folHlink"/>
    </a:extraClrScheme>
    <a:extraClrScheme>
      <a:clrScheme name="Default Design 4">
        <a:dk1>
          <a:srgbClr val="333333"/>
        </a:dk1>
        <a:lt1>
          <a:srgbClr val="FFFFFF"/>
        </a:lt1>
        <a:dk2>
          <a:srgbClr val="D1D1CB"/>
        </a:dk2>
        <a:lt2>
          <a:srgbClr val="777777"/>
        </a:lt2>
        <a:accent1>
          <a:srgbClr val="99998D"/>
        </a:accent1>
        <a:accent2>
          <a:srgbClr val="6292C6"/>
        </a:accent2>
        <a:accent3>
          <a:srgbClr val="FFFFFF"/>
        </a:accent3>
        <a:accent4>
          <a:srgbClr val="2A2A2A"/>
        </a:accent4>
        <a:accent5>
          <a:srgbClr val="CACAC5"/>
        </a:accent5>
        <a:accent6>
          <a:srgbClr val="5884B3"/>
        </a:accent6>
        <a:hlink>
          <a:srgbClr val="FEF4AA"/>
        </a:hlink>
        <a:folHlink>
          <a:srgbClr val="F8F8F8"/>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FFFFFF"/>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969696"/>
        </a:lt2>
        <a:accent1>
          <a:srgbClr val="ABCF7F"/>
        </a:accent1>
        <a:accent2>
          <a:srgbClr val="FF9966"/>
        </a:accent2>
        <a:accent3>
          <a:srgbClr val="FFFFFF"/>
        </a:accent3>
        <a:accent4>
          <a:srgbClr val="000000"/>
        </a:accent4>
        <a:accent5>
          <a:srgbClr val="D2E4C0"/>
        </a:accent5>
        <a:accent6>
          <a:srgbClr val="E78A5C"/>
        </a:accent6>
        <a:hlink>
          <a:srgbClr val="EA552C"/>
        </a:hlink>
        <a:folHlink>
          <a:srgbClr val="996600"/>
        </a:folHlink>
      </a:clrScheme>
      <a:clrMap bg1="lt1" tx1="dk1" bg2="lt2" tx2="dk2" accent1="accent1" accent2="accent2" accent3="accent3" accent4="accent4" accent5="accent5" accent6="accent6" hlink="hlink" folHlink="folHlink"/>
    </a:extraClrScheme>
    <a:extraClrScheme>
      <a:clrScheme name="Default Design 7">
        <a:dk1>
          <a:srgbClr val="85CADF"/>
        </a:dk1>
        <a:lt1>
          <a:srgbClr val="DBF0FF"/>
        </a:lt1>
        <a:dk2>
          <a:srgbClr val="CCFFFF"/>
        </a:dk2>
        <a:lt2>
          <a:srgbClr val="003366"/>
        </a:lt2>
        <a:accent1>
          <a:srgbClr val="3F709D"/>
        </a:accent1>
        <a:accent2>
          <a:srgbClr val="00B000"/>
        </a:accent2>
        <a:accent3>
          <a:srgbClr val="EAF6FF"/>
        </a:accent3>
        <a:accent4>
          <a:srgbClr val="71ACBE"/>
        </a:accent4>
        <a:accent5>
          <a:srgbClr val="AFBBCC"/>
        </a:accent5>
        <a:accent6>
          <a:srgbClr val="009F00"/>
        </a:accent6>
        <a:hlink>
          <a:srgbClr val="66CCFF"/>
        </a:hlink>
        <a:folHlink>
          <a:srgbClr val="FFF381"/>
        </a:folHlink>
      </a:clrScheme>
      <a:clrMap bg1="lt1" tx1="dk1" bg2="lt2" tx2="dk2" accent1="accent1" accent2="accent2" accent3="accent3" accent4="accent4" accent5="accent5" accent6="accent6" hlink="hlink" folHlink="folHlink"/>
    </a:extraClrScheme>
    <a:extraClrScheme>
      <a:clrScheme name="Default Design 8">
        <a:dk1>
          <a:srgbClr val="663300"/>
        </a:dk1>
        <a:lt1>
          <a:srgbClr val="D2BA9E"/>
        </a:lt1>
        <a:dk2>
          <a:srgbClr val="DFC08D"/>
        </a:dk2>
        <a:lt2>
          <a:srgbClr val="2D2015"/>
        </a:lt2>
        <a:accent1>
          <a:srgbClr val="C6DF95"/>
        </a:accent1>
        <a:accent2>
          <a:srgbClr val="8F5F2F"/>
        </a:accent2>
        <a:accent3>
          <a:srgbClr val="E5D9CC"/>
        </a:accent3>
        <a:accent4>
          <a:srgbClr val="562A00"/>
        </a:accent4>
        <a:accent5>
          <a:srgbClr val="DFECC8"/>
        </a:accent5>
        <a:accent6>
          <a:srgbClr val="81552A"/>
        </a:accent6>
        <a:hlink>
          <a:srgbClr val="CCB400"/>
        </a:hlink>
        <a:folHlink>
          <a:srgbClr val="5C6E70"/>
        </a:folHlink>
      </a:clrScheme>
      <a:clrMap bg1="lt1" tx1="dk1" bg2="lt2" tx2="dk2" accent1="accent1" accent2="accent2" accent3="accent3" accent4="accent4" accent5="accent5" accent6="accent6" hlink="hlink" folHlink="folHlink"/>
    </a:extraClrScheme>
    <a:extraClrScheme>
      <a:clrScheme name="Default Design 9">
        <a:dk1>
          <a:srgbClr val="969696"/>
        </a:dk1>
        <a:lt1>
          <a:srgbClr val="DEF6F1"/>
        </a:lt1>
        <a:dk2>
          <a:srgbClr val="8BCD33"/>
        </a:dk2>
        <a:lt2>
          <a:srgbClr val="969696"/>
        </a:lt2>
        <a:accent1>
          <a:srgbClr val="E8FFCD"/>
        </a:accent1>
        <a:accent2>
          <a:srgbClr val="8DC6FF"/>
        </a:accent2>
        <a:accent3>
          <a:srgbClr val="ECFAF7"/>
        </a:accent3>
        <a:accent4>
          <a:srgbClr val="7F7F7F"/>
        </a:accent4>
        <a:accent5>
          <a:srgbClr val="F2FFE3"/>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10">
        <a:dk1>
          <a:srgbClr val="336699"/>
        </a:dk1>
        <a:lt1>
          <a:srgbClr val="CCECFF"/>
        </a:lt1>
        <a:dk2>
          <a:srgbClr val="CCFF66"/>
        </a:dk2>
        <a:lt2>
          <a:srgbClr val="336699"/>
        </a:lt2>
        <a:accent1>
          <a:srgbClr val="DFF3FF"/>
        </a:accent1>
        <a:accent2>
          <a:srgbClr val="A6B84A"/>
        </a:accent2>
        <a:accent3>
          <a:srgbClr val="E2F4FF"/>
        </a:accent3>
        <a:accent4>
          <a:srgbClr val="2A5682"/>
        </a:accent4>
        <a:accent5>
          <a:srgbClr val="ECF8FF"/>
        </a:accent5>
        <a:accent6>
          <a:srgbClr val="96A642"/>
        </a:accent6>
        <a:hlink>
          <a:srgbClr val="73B5CF"/>
        </a:hlink>
        <a:folHlink>
          <a:srgbClr val="008080"/>
        </a:folHlink>
      </a:clrScheme>
      <a:clrMap bg1="lt1" tx1="dk1" bg2="lt2" tx2="dk2" accent1="accent1" accent2="accent2" accent3="accent3" accent4="accent4" accent5="accent5" accent6="accent6" hlink="hlink" folHlink="folHlink"/>
    </a:extraClrScheme>
    <a:extraClrScheme>
      <a:clrScheme name="Default Design 11">
        <a:dk1>
          <a:srgbClr val="000000"/>
        </a:dk1>
        <a:lt1>
          <a:srgbClr val="FFFFD9"/>
        </a:lt1>
        <a:dk2>
          <a:srgbClr val="663300"/>
        </a:dk2>
        <a:lt2>
          <a:srgbClr val="777777"/>
        </a:lt2>
        <a:accent1>
          <a:srgbClr val="F6FDE1"/>
        </a:accent1>
        <a:accent2>
          <a:srgbClr val="BFC39F"/>
        </a:accent2>
        <a:accent3>
          <a:srgbClr val="FFFFE9"/>
        </a:accent3>
        <a:accent4>
          <a:srgbClr val="000000"/>
        </a:accent4>
        <a:accent5>
          <a:srgbClr val="FAFEEE"/>
        </a:accent5>
        <a:accent6>
          <a:srgbClr val="ADB090"/>
        </a:accent6>
        <a:hlink>
          <a:srgbClr val="FE7F52"/>
        </a:hlink>
        <a:folHlink>
          <a:srgbClr val="F83622"/>
        </a:folHlink>
      </a:clrScheme>
      <a:clrMap bg1="lt1" tx1="dk1" bg2="lt2" tx2="dk2" accent1="accent1" accent2="accent2" accent3="accent3" accent4="accent4" accent5="accent5" accent6="accent6" hlink="hlink" folHlink="folHlink"/>
    </a:extraClrScheme>
    <a:extraClrScheme>
      <a:clrScheme name="Default Design 12">
        <a:dk1>
          <a:srgbClr val="969696"/>
        </a:dk1>
        <a:lt1>
          <a:srgbClr val="DADAE6"/>
        </a:lt1>
        <a:dk2>
          <a:srgbClr val="FFFFFF"/>
        </a:dk2>
        <a:lt2>
          <a:srgbClr val="3E3E5C"/>
        </a:lt2>
        <a:accent1>
          <a:srgbClr val="C4CFE6"/>
        </a:accent1>
        <a:accent2>
          <a:srgbClr val="9DE719"/>
        </a:accent2>
        <a:accent3>
          <a:srgbClr val="EAEAF0"/>
        </a:accent3>
        <a:accent4>
          <a:srgbClr val="7F7F7F"/>
        </a:accent4>
        <a:accent5>
          <a:srgbClr val="DEE4F0"/>
        </a:accent5>
        <a:accent6>
          <a:srgbClr val="8ED116"/>
        </a:accent6>
        <a:hlink>
          <a:srgbClr val="0066CC"/>
        </a:hlink>
        <a:folHlink>
          <a:srgbClr val="FAFFF3"/>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Blue flywheel design template</Template>
  <TotalTime>478</TotalTime>
  <Words>976</Words>
  <Application>Microsoft Office PowerPoint</Application>
  <PresentationFormat>On-screen Show (4:3)</PresentationFormat>
  <Paragraphs>95</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Blue flywheel design template</vt:lpstr>
      <vt:lpstr>The Second Industrial Revolution</vt:lpstr>
      <vt:lpstr>Sec. 1 Industry and Railroads </vt:lpstr>
      <vt:lpstr>NEW INDUSTRIES EMERGE</vt:lpstr>
      <vt:lpstr>Henry Bessemer</vt:lpstr>
      <vt:lpstr>Edwin L. Drake</vt:lpstr>
      <vt:lpstr>RAILROADS EXPAND</vt:lpstr>
      <vt:lpstr>RAILROADS EXPAND</vt:lpstr>
      <vt:lpstr>Sec. 2 The Rise of Big Business</vt:lpstr>
      <vt:lpstr>A FAVORABLE CLIMATE FOR BUSINESS</vt:lpstr>
      <vt:lpstr>Social Darwinsim</vt:lpstr>
      <vt:lpstr> BUSINESS STUCTURES CHANGE </vt:lpstr>
      <vt:lpstr>Trusts and Monopolies</vt:lpstr>
      <vt:lpstr>John D. Rockefeller</vt:lpstr>
      <vt:lpstr>Andrew Carnegie</vt:lpstr>
      <vt:lpstr>Cornelius Vanderbilt</vt:lpstr>
      <vt:lpstr>George Pullman</vt:lpstr>
      <vt:lpstr>Slide 17</vt:lpstr>
      <vt:lpstr> INDUSTRIAL TYCOONS </vt:lpstr>
      <vt:lpstr>MASS MARKETING</vt:lpstr>
    </vt:vector>
  </TitlesOfParts>
  <Manager/>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Second Industrial Revolution</dc:title>
  <dc:subject/>
  <dc:creator>TPS</dc:creator>
  <cp:keywords/>
  <dc:description/>
  <cp:lastModifiedBy>IT Clone User</cp:lastModifiedBy>
  <cp:revision>28</cp:revision>
  <cp:lastPrinted>1601-01-01T00:00:00Z</cp:lastPrinted>
  <dcterms:created xsi:type="dcterms:W3CDTF">2008-08-20T14:12:58Z</dcterms:created>
  <dcterms:modified xsi:type="dcterms:W3CDTF">2012-08-08T20:27:14Z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TC010721181033</vt:lpwstr>
  </property>
</Properties>
</file>